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handoutMasterIdLst>
    <p:handoutMasterId r:id="rId33"/>
  </p:handoutMasterIdLst>
  <p:sldIdLst>
    <p:sldId id="258" r:id="rId2"/>
    <p:sldId id="259" r:id="rId3"/>
    <p:sldId id="261" r:id="rId4"/>
    <p:sldId id="262" r:id="rId5"/>
    <p:sldId id="292" r:id="rId6"/>
    <p:sldId id="293" r:id="rId7"/>
    <p:sldId id="294" r:id="rId8"/>
    <p:sldId id="295" r:id="rId9"/>
    <p:sldId id="267" r:id="rId10"/>
    <p:sldId id="270" r:id="rId11"/>
    <p:sldId id="287" r:id="rId12"/>
    <p:sldId id="289" r:id="rId13"/>
    <p:sldId id="290" r:id="rId14"/>
    <p:sldId id="263" r:id="rId15"/>
    <p:sldId id="264" r:id="rId16"/>
    <p:sldId id="265" r:id="rId17"/>
    <p:sldId id="266" r:id="rId18"/>
    <p:sldId id="271" r:id="rId19"/>
    <p:sldId id="272" r:id="rId20"/>
    <p:sldId id="273" r:id="rId21"/>
    <p:sldId id="274" r:id="rId22"/>
    <p:sldId id="275" r:id="rId23"/>
    <p:sldId id="277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91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 showGuides="1">
      <p:cViewPr>
        <p:scale>
          <a:sx n="76" d="100"/>
          <a:sy n="76" d="100"/>
        </p:scale>
        <p:origin x="-90" y="-8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9" d="100"/>
          <a:sy n="79" d="100"/>
        </p:scale>
        <p:origin x="20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C14E35-8951-4D0A-9BA6-3A0D0730F8DB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FA2B72-B311-4117-A5C5-21D6FC514A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2675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рисо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986323"/>
            <a:ext cx="5983888" cy="257615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400"/>
            </a:lvl1pPr>
          </a:lstStyle>
          <a:p>
            <a:r>
              <a:rPr lang="ru-RU" dirty="0" smtClean="0"/>
              <a:t>Шаблон фирменной</a:t>
            </a:r>
            <a:br>
              <a:rPr lang="ru-RU" dirty="0" smtClean="0"/>
            </a:br>
            <a:r>
              <a:rPr lang="ru-RU" dirty="0" smtClean="0"/>
              <a:t>презентации ОмГУ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831850" y="4664208"/>
            <a:ext cx="5983888" cy="14254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ФИО,</a:t>
            </a:r>
          </a:p>
          <a:p>
            <a:pPr lvl="1"/>
            <a:r>
              <a:rPr lang="ru-RU" dirty="0" smtClean="0"/>
              <a:t>должность</a:t>
            </a:r>
          </a:p>
        </p:txBody>
      </p:sp>
      <p:sp>
        <p:nvSpPr>
          <p:cNvPr id="10" name="Рисунок 7"/>
          <p:cNvSpPr>
            <a:spLocks noGrp="1"/>
          </p:cNvSpPr>
          <p:nvPr>
            <p:ph type="pic" sz="quarter" idx="11"/>
          </p:nvPr>
        </p:nvSpPr>
        <p:spPr>
          <a:xfrm>
            <a:off x="8348663" y="0"/>
            <a:ext cx="3843337" cy="6858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b="0"/>
            </a:lvl1pPr>
          </a:lstStyle>
          <a:p>
            <a:endParaRPr lang="ru-RU" dirty="0"/>
          </a:p>
        </p:txBody>
      </p:sp>
      <p:pic>
        <p:nvPicPr>
          <p:cNvPr id="11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-39688"/>
            <a:ext cx="4279900" cy="204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322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2000">
        <p14:reveal/>
      </p:transition>
    </mc:Choice>
    <mc:Fallback xmlns="">
      <p:transition spd="slow" advClick="0" advTm="1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в одну строку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633798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 в одну строку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A6BC-E554-4A8B-ADC3-E4FD9EEA21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38200" y="6308725"/>
            <a:ext cx="7772400" cy="549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Golos Text" panose="020B0503020202020204" pitchFamily="34" charset="-52"/>
                <a:cs typeface="Golos Text" panose="020B0503020202020204" pitchFamily="34" charset="-52"/>
              </a:defRPr>
            </a:lvl1pPr>
          </a:lstStyle>
          <a:p>
            <a:r>
              <a:rPr lang="ru-RU" smtClean="0"/>
              <a:t>Омский государственный университет им. Ф.М. Достоевского</a:t>
            </a:r>
            <a:endParaRPr lang="ru-RU" dirty="0"/>
          </a:p>
        </p:txBody>
      </p:sp>
      <p:pic>
        <p:nvPicPr>
          <p:cNvPr id="8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448" y="177160"/>
            <a:ext cx="1067547" cy="102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047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2000">
        <p14:reveal/>
      </p:transition>
    </mc:Choice>
    <mc:Fallback xmlns="">
      <p:transition spd="slow" advClick="0" advTm="1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в две строки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328736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 в две строки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A6BC-E554-4A8B-ADC3-E4FD9EEA21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38200" y="6308725"/>
            <a:ext cx="7772400" cy="549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Golos Text" panose="020B0503020202020204" pitchFamily="34" charset="-52"/>
                <a:cs typeface="Golos Text" panose="020B0503020202020204" pitchFamily="34" charset="-52"/>
              </a:defRPr>
            </a:lvl1pPr>
          </a:lstStyle>
          <a:p>
            <a:r>
              <a:rPr lang="ru-RU" smtClean="0"/>
              <a:t>Омский государственный университет им. Ф.М. Достоевского</a:t>
            </a:r>
            <a:endParaRPr lang="ru-RU" dirty="0"/>
          </a:p>
        </p:txBody>
      </p:sp>
      <p:pic>
        <p:nvPicPr>
          <p:cNvPr id="8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448" y="177160"/>
            <a:ext cx="1067547" cy="102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570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2000">
        <p14:reveal/>
      </p:transition>
    </mc:Choice>
    <mc:Fallback xmlns="">
      <p:transition spd="slow" advClick="0" advTm="1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одну строку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1295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6337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 в одну строку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125670" cy="435133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A6BC-E554-4A8B-ADC3-E4FD9EEA21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38200" y="6308725"/>
            <a:ext cx="7772400" cy="549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Golos Text" panose="020B0503020202020204" pitchFamily="34" charset="-52"/>
                <a:cs typeface="Golos Text" panose="020B0503020202020204" pitchFamily="34" charset="-52"/>
              </a:defRPr>
            </a:lvl1pPr>
          </a:lstStyle>
          <a:p>
            <a:r>
              <a:rPr lang="ru-RU" smtClean="0"/>
              <a:t>Омский государственный университет им. Ф.М. Достоевского</a:t>
            </a:r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idx="13"/>
          </p:nvPr>
        </p:nvSpPr>
        <p:spPr>
          <a:xfrm>
            <a:off x="6247648" y="1825625"/>
            <a:ext cx="5106151" cy="435133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pic>
        <p:nvPicPr>
          <p:cNvPr id="12" name="Рисунок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4677" y="177160"/>
            <a:ext cx="1081088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073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2000">
        <p14:reveal/>
      </p:transition>
    </mc:Choice>
    <mc:Fallback xmlns="">
      <p:transition spd="slow" advClick="0" advTm="1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в две строки и один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173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4677" y="177160"/>
            <a:ext cx="1081088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22547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 в две строки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15279"/>
            <a:ext cx="10515600" cy="3861684"/>
          </a:xfrm>
        </p:spPr>
        <p:txBody>
          <a:bodyPr/>
          <a:lstStyle>
            <a:lvl1pPr>
              <a:defRPr b="1"/>
            </a:lvl1pPr>
            <a:lvl2pPr>
              <a:defRPr/>
            </a:lvl2pPr>
            <a:lvl3pPr>
              <a:defRPr>
                <a:solidFill>
                  <a:schemeClr val="accent3"/>
                </a:solidFill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A6BC-E554-4A8B-ADC3-E4FD9EEA21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38200" y="6308725"/>
            <a:ext cx="7772400" cy="549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Golos Text" panose="020B0503020202020204" pitchFamily="34" charset="-52"/>
                <a:cs typeface="Golos Text" panose="020B0503020202020204" pitchFamily="34" charset="-52"/>
              </a:defRPr>
            </a:lvl1pPr>
          </a:lstStyle>
          <a:p>
            <a:r>
              <a:rPr lang="ru-RU" smtClean="0"/>
              <a:t>Омский государственный университет им. Ф.М. Достоевского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609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2000">
        <p14:reveal/>
      </p:transition>
    </mc:Choice>
    <mc:Fallback xmlns="">
      <p:transition spd="slow" advClick="0" advTm="1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одну строку и три рисун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633798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 в одну строку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A6BC-E554-4A8B-ADC3-E4FD9EEA21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38200" y="6308725"/>
            <a:ext cx="7772400" cy="549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Golos Text" panose="020B0503020202020204" pitchFamily="34" charset="-52"/>
                <a:cs typeface="Golos Text" panose="020B0503020202020204" pitchFamily="34" charset="-52"/>
              </a:defRPr>
            </a:lvl1pPr>
          </a:lstStyle>
          <a:p>
            <a:r>
              <a:rPr lang="ru-RU" smtClean="0"/>
              <a:t>Омский государственный университет им. Ф.М. Достоевского</a:t>
            </a:r>
            <a:endParaRPr lang="ru-RU" dirty="0"/>
          </a:p>
        </p:txBody>
      </p:sp>
      <p:pic>
        <p:nvPicPr>
          <p:cNvPr id="8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448" y="177160"/>
            <a:ext cx="1067547" cy="102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121920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Рисунок 4"/>
          <p:cNvSpPr>
            <a:spLocks noGrp="1"/>
          </p:cNvSpPr>
          <p:nvPr>
            <p:ph type="pic" sz="quarter" idx="13"/>
          </p:nvPr>
        </p:nvSpPr>
        <p:spPr>
          <a:xfrm>
            <a:off x="1417068" y="1560064"/>
            <a:ext cx="1756189" cy="1757433"/>
          </a:xfrm>
          <a:solidFill>
            <a:schemeClr val="bg2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10" name="Рисунок 4"/>
          <p:cNvSpPr>
            <a:spLocks noGrp="1"/>
          </p:cNvSpPr>
          <p:nvPr>
            <p:ph type="pic" sz="quarter" idx="14"/>
          </p:nvPr>
        </p:nvSpPr>
        <p:spPr>
          <a:xfrm>
            <a:off x="5217905" y="1560063"/>
            <a:ext cx="1756189" cy="1757433"/>
          </a:xfrm>
          <a:solidFill>
            <a:schemeClr val="bg2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11" name="Рисунок 4"/>
          <p:cNvSpPr>
            <a:spLocks noGrp="1"/>
          </p:cNvSpPr>
          <p:nvPr>
            <p:ph type="pic" sz="quarter" idx="15"/>
          </p:nvPr>
        </p:nvSpPr>
        <p:spPr>
          <a:xfrm>
            <a:off x="9018742" y="1560062"/>
            <a:ext cx="1756189" cy="1757433"/>
          </a:xfrm>
          <a:solidFill>
            <a:schemeClr val="bg2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6"/>
          </p:nvPr>
        </p:nvSpPr>
        <p:spPr>
          <a:xfrm>
            <a:off x="844491" y="3878263"/>
            <a:ext cx="2895975" cy="2166937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7"/>
          </p:nvPr>
        </p:nvSpPr>
        <p:spPr>
          <a:xfrm>
            <a:off x="4648013" y="3878263"/>
            <a:ext cx="2895975" cy="2166937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5" name="Текст 12"/>
          <p:cNvSpPr>
            <a:spLocks noGrp="1"/>
          </p:cNvSpPr>
          <p:nvPr>
            <p:ph type="body" sz="quarter" idx="18"/>
          </p:nvPr>
        </p:nvSpPr>
        <p:spPr>
          <a:xfrm>
            <a:off x="8447031" y="3878262"/>
            <a:ext cx="2895975" cy="2166937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2937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2000">
        <p14:reveal/>
      </p:transition>
    </mc:Choice>
    <mc:Fallback xmlns="">
      <p:transition spd="slow" advClick="0" advTm="1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две строки и три рисун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A6BC-E554-4A8B-ADC3-E4FD9EEA21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38200" y="6308725"/>
            <a:ext cx="7772400" cy="549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Golos Text" panose="020B0503020202020204" pitchFamily="34" charset="-52"/>
                <a:cs typeface="Golos Text" panose="020B0503020202020204" pitchFamily="34" charset="-52"/>
              </a:defRPr>
            </a:lvl1pPr>
          </a:lstStyle>
          <a:p>
            <a:r>
              <a:rPr lang="ru-RU" smtClean="0"/>
              <a:t>Омский государственный университет им. Ф.М. Достоевского</a:t>
            </a:r>
            <a:endParaRPr lang="ru-RU" dirty="0"/>
          </a:p>
        </p:txBody>
      </p:sp>
      <p:pic>
        <p:nvPicPr>
          <p:cNvPr id="8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448" y="177160"/>
            <a:ext cx="1067547" cy="102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121920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Рисунок 4"/>
          <p:cNvSpPr>
            <a:spLocks noGrp="1"/>
          </p:cNvSpPr>
          <p:nvPr>
            <p:ph type="pic" sz="quarter" idx="13"/>
          </p:nvPr>
        </p:nvSpPr>
        <p:spPr>
          <a:xfrm>
            <a:off x="1572478" y="1904097"/>
            <a:ext cx="1440000" cy="1440000"/>
          </a:xfrm>
          <a:solidFill>
            <a:schemeClr val="bg2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10" name="Рисунок 4"/>
          <p:cNvSpPr>
            <a:spLocks noGrp="1"/>
          </p:cNvSpPr>
          <p:nvPr>
            <p:ph type="pic" sz="quarter" idx="14"/>
          </p:nvPr>
        </p:nvSpPr>
        <p:spPr>
          <a:xfrm>
            <a:off x="5376000" y="1904096"/>
            <a:ext cx="1440000" cy="1440000"/>
          </a:xfrm>
          <a:solidFill>
            <a:schemeClr val="bg2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11" name="Рисунок 4"/>
          <p:cNvSpPr>
            <a:spLocks noGrp="1"/>
          </p:cNvSpPr>
          <p:nvPr>
            <p:ph type="pic" sz="quarter" idx="15"/>
          </p:nvPr>
        </p:nvSpPr>
        <p:spPr>
          <a:xfrm>
            <a:off x="9179522" y="1904095"/>
            <a:ext cx="1440000" cy="1440000"/>
          </a:xfrm>
          <a:solidFill>
            <a:schemeClr val="bg2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6"/>
          </p:nvPr>
        </p:nvSpPr>
        <p:spPr>
          <a:xfrm>
            <a:off x="844491" y="3878263"/>
            <a:ext cx="2895975" cy="2166937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7"/>
          </p:nvPr>
        </p:nvSpPr>
        <p:spPr>
          <a:xfrm>
            <a:off x="4648013" y="3878263"/>
            <a:ext cx="2895975" cy="2166937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5" name="Текст 12"/>
          <p:cNvSpPr>
            <a:spLocks noGrp="1"/>
          </p:cNvSpPr>
          <p:nvPr>
            <p:ph type="body" sz="quarter" idx="18"/>
          </p:nvPr>
        </p:nvSpPr>
        <p:spPr>
          <a:xfrm>
            <a:off x="8447031" y="3878262"/>
            <a:ext cx="2895975" cy="2166937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22547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 в две строки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362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2000">
        <p14:reveal/>
      </p:transition>
    </mc:Choice>
    <mc:Fallback xmlns="">
      <p:transition spd="slow" advClick="0" advTm="1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заголовка в две строки и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3"/>
          </p:nvPr>
        </p:nvSpPr>
        <p:spPr>
          <a:xfrm>
            <a:off x="8348663" y="0"/>
            <a:ext cx="3843337" cy="6858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b="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44A6BC-E554-4A8B-ADC3-E4FD9EEA219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9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4677" y="177160"/>
            <a:ext cx="1081088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38200" y="6308725"/>
            <a:ext cx="7510463" cy="549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Golos Text" panose="020B0503020202020204" pitchFamily="34" charset="-52"/>
                <a:cs typeface="Golos Text" panose="020B0503020202020204" pitchFamily="34" charset="-52"/>
              </a:defRPr>
            </a:lvl1pPr>
          </a:lstStyle>
          <a:p>
            <a:r>
              <a:rPr lang="ru-RU" smtClean="0"/>
              <a:t>Омский государственный университет им. Ф.М. Достоевского</a:t>
            </a:r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7510463" cy="122547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br>
              <a:rPr lang="ru-RU" dirty="0" smtClean="0"/>
            </a:br>
            <a:r>
              <a:rPr lang="ru-RU" dirty="0" smtClean="0"/>
              <a:t>в две строки</a:t>
            </a:r>
            <a:endParaRPr lang="ru-RU" dirty="0"/>
          </a:p>
        </p:txBody>
      </p:sp>
      <p:sp>
        <p:nvSpPr>
          <p:cNvPr id="14" name="Объект 2"/>
          <p:cNvSpPr>
            <a:spLocks noGrp="1"/>
          </p:cNvSpPr>
          <p:nvPr>
            <p:ph idx="1"/>
          </p:nvPr>
        </p:nvSpPr>
        <p:spPr>
          <a:xfrm>
            <a:off x="838200" y="2047741"/>
            <a:ext cx="7510463" cy="4129222"/>
          </a:xfrm>
        </p:spPr>
        <p:txBody>
          <a:bodyPr/>
          <a:lstStyle>
            <a:lvl1pPr>
              <a:defRPr b="1"/>
            </a:lvl1pPr>
            <a:lvl2pPr>
              <a:defRPr/>
            </a:lvl2pPr>
            <a:lvl3pPr>
              <a:defRPr>
                <a:solidFill>
                  <a:schemeClr val="accent3"/>
                </a:solidFill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3277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2000">
        <p14:reveal/>
      </p:transition>
    </mc:Choice>
    <mc:Fallback xmlns="">
      <p:transition spd="slow" advClick="0" advTm="1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58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38200" y="6308725"/>
            <a:ext cx="7772400" cy="549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Golos Text" panose="020B0503020202020204" pitchFamily="34" charset="-52"/>
                <a:cs typeface="Golos Text" panose="020B0503020202020204" pitchFamily="34" charset="-52"/>
              </a:defRPr>
            </a:lvl1pPr>
          </a:lstStyle>
          <a:p>
            <a:r>
              <a:rPr lang="ru-RU" smtClean="0"/>
              <a:t>Омский государственный университет им. Ф.М. Достоевского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353800" y="6308726"/>
            <a:ext cx="838200" cy="5492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latin typeface="Golos Text" panose="020B0503020202020204" pitchFamily="34" charset="-52"/>
                <a:cs typeface="Golos Text" panose="020B0503020202020204" pitchFamily="34" charset="-52"/>
              </a:defRPr>
            </a:lvl1pPr>
          </a:lstStyle>
          <a:p>
            <a:fld id="{A544A6BC-E554-4A8B-ADC3-E4FD9EEA21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1346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74" r:id="rId3"/>
    <p:sldLayoutId id="2147483675" r:id="rId4"/>
    <p:sldLayoutId id="2147483666" r:id="rId5"/>
    <p:sldLayoutId id="2147483676" r:id="rId6"/>
    <p:sldLayoutId id="2147483677" r:id="rId7"/>
    <p:sldLayoutId id="2147483673" r:id="rId8"/>
  </p:sldLayoutIdLst>
  <mc:AlternateContent xmlns:mc="http://schemas.openxmlformats.org/markup-compatibility/2006" xmlns:p14="http://schemas.microsoft.com/office/powerpoint/2010/main">
    <mc:Choice Requires="p14">
      <p:transition spd="slow" p14:dur="3000" advClick="0" advTm="12000">
        <p14:reveal/>
      </p:transition>
    </mc:Choice>
    <mc:Fallback xmlns="">
      <p:transition spd="slow" advClick="0" advTm="12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Golos Text" panose="020B0503020202020204" pitchFamily="34" charset="-52"/>
          <a:ea typeface="+mj-ea"/>
          <a:cs typeface="Golos Text" panose="020B0503020202020204" pitchFamily="34" charset="-52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kern="1200">
          <a:solidFill>
            <a:schemeClr val="tx1"/>
          </a:solidFill>
          <a:latin typeface="Golos Text" panose="020B0503020202020204" pitchFamily="34" charset="-52"/>
          <a:ea typeface="+mn-ea"/>
          <a:cs typeface="Golos Text" panose="020B0503020202020204" pitchFamily="34" charset="-52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Golos Text" panose="020B0503020202020204" pitchFamily="34" charset="-52"/>
          <a:ea typeface="+mn-ea"/>
          <a:cs typeface="Golos Text" panose="020B0503020202020204" pitchFamily="34" charset="-52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3"/>
          </a:solidFill>
          <a:latin typeface="Golos Text" panose="020B0503020202020204" pitchFamily="34" charset="-52"/>
          <a:ea typeface="+mn-ea"/>
          <a:cs typeface="Golos Text" panose="020B0503020202020204" pitchFamily="34" charset="-52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Golos Text" panose="020B0503020202020204" pitchFamily="34" charset="-52"/>
          <a:ea typeface="+mn-ea"/>
          <a:cs typeface="Golos Text" panose="020B0503020202020204" pitchFamily="34" charset="-52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Golos Text" panose="020B0503020202020204" pitchFamily="34" charset="-52"/>
          <a:ea typeface="+mn-ea"/>
          <a:cs typeface="Golos Text" panose="020B0503020202020204" pitchFamily="34" charset="-5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346">
          <p15:clr>
            <a:srgbClr val="F26B43"/>
          </p15:clr>
        </p15:guide>
        <p15:guide id="2" pos="529">
          <p15:clr>
            <a:srgbClr val="F26B43"/>
          </p15:clr>
        </p15:guide>
        <p15:guide id="3" pos="7151">
          <p15:clr>
            <a:srgbClr val="F26B43"/>
          </p15:clr>
        </p15:guide>
        <p15:guide id="4" orient="horz" pos="397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omsu.ru/about/structure/science/ub/sibid/index.php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3 мин 33 се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43854" y="2417618"/>
            <a:ext cx="609600" cy="609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Оформление результатов информационно-библиографического поиска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5018315"/>
            <a:ext cx="5983888" cy="107133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400" b="0" dirty="0" smtClean="0"/>
              <a:t>Библиотека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400" b="0" dirty="0" smtClean="0"/>
              <a:t>отдел библиотечно-информационных технологий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400" b="0" dirty="0" smtClean="0"/>
              <a:t>ведущий библиограф Филиппи В. В.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400" b="0" dirty="0" smtClean="0"/>
              <a:t>2023 год</a:t>
            </a:r>
          </a:p>
          <a:p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1026" name="Picture 2" descr="N:\Деткова\Фото для Т\IMG_20220520_084855.jpg"/>
          <p:cNvPicPr>
            <a:picLocks noChangeAspect="1" noChangeArrowheads="1"/>
          </p:cNvPicPr>
          <p:nvPr/>
        </p:nvPicPr>
        <p:blipFill>
          <a:blip r:embed="rId5" cstate="print"/>
          <a:srcRect t="3831" b="17625"/>
          <a:stretch>
            <a:fillRect/>
          </a:stretch>
        </p:blipFill>
        <p:spPr bwMode="auto">
          <a:xfrm>
            <a:off x="8403772" y="892629"/>
            <a:ext cx="3788228" cy="2231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3" descr="Рисунок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0293" y="3235326"/>
            <a:ext cx="3813327" cy="2318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172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571" y="365126"/>
            <a:ext cx="10646229" cy="1224188"/>
          </a:xfrm>
        </p:spPr>
        <p:txBody>
          <a:bodyPr>
            <a:noAutofit/>
          </a:bodyPr>
          <a:lstStyle/>
          <a:p>
            <a:r>
              <a:rPr lang="ru-RU" dirty="0" smtClean="0"/>
              <a:t>Библиографическая ссылка под заглавием</a:t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1114" y="1491343"/>
            <a:ext cx="10602686" cy="4685620"/>
          </a:xfrm>
        </p:spPr>
        <p:txBody>
          <a:bodyPr>
            <a:noAutofit/>
          </a:bodyPr>
          <a:lstStyle/>
          <a:p>
            <a:r>
              <a:rPr lang="ru-RU" b="0" spc="100" dirty="0" smtClean="0">
                <a:solidFill>
                  <a:schemeClr val="accent5">
                    <a:lumMod val="10000"/>
                  </a:schemeClr>
                </a:solidFill>
              </a:rPr>
              <a:t>Если ссылку приводят на документ, созданный четырьмя и более авторами, а также, если авторы не указаны, </a:t>
            </a:r>
            <a:r>
              <a:rPr lang="ru-RU" b="0" dirty="0" smtClean="0"/>
              <a:t>—  в ссылке указывают название (заглавие) документа. Если </a:t>
            </a:r>
            <a:r>
              <a:rPr lang="ru-RU" b="0" spc="100" dirty="0" smtClean="0">
                <a:solidFill>
                  <a:schemeClr val="accent5">
                    <a:lumMod val="10000"/>
                  </a:schemeClr>
                </a:solidFill>
              </a:rPr>
              <a:t>авторов четыре, их фамилии перечисляют в сведениях об ответственности; если больше четырех, в сведениях об ответственности указывают первого, добавляя «и др.»</a:t>
            </a:r>
            <a:endParaRPr lang="en-US" b="0" spc="100" dirty="0" smtClean="0">
              <a:solidFill>
                <a:schemeClr val="accent5">
                  <a:lumMod val="10000"/>
                </a:schemeClr>
              </a:solidFill>
            </a:endParaRPr>
          </a:p>
          <a:p>
            <a:r>
              <a:rPr lang="ru-RU" b="0" dirty="0" smtClean="0"/>
              <a:t>Например, </a:t>
            </a:r>
            <a:r>
              <a:rPr lang="ru-RU" b="0" u="sng" dirty="0" smtClean="0"/>
              <a:t>четыре автора: </a:t>
            </a:r>
          </a:p>
          <a:p>
            <a:pPr>
              <a:spcBef>
                <a:spcPct val="0"/>
              </a:spcBef>
            </a:pPr>
            <a:r>
              <a:rPr lang="ru-RU" b="0" i="1" dirty="0" smtClean="0">
                <a:solidFill>
                  <a:schemeClr val="tx2"/>
                </a:solidFill>
                <a:ea typeface="+mj-ea"/>
              </a:rPr>
              <a:t>Основные направления работы отдела философии ИНИОН РАН / Г. В. Хлебников, Ю. А. </a:t>
            </a:r>
            <a:r>
              <a:rPr lang="ru-RU" b="0" i="1" dirty="0" err="1" smtClean="0">
                <a:solidFill>
                  <a:schemeClr val="tx2"/>
                </a:solidFill>
                <a:ea typeface="+mj-ea"/>
              </a:rPr>
              <a:t>Кимелев</a:t>
            </a:r>
            <a:r>
              <a:rPr lang="ru-RU" b="0" i="1" dirty="0" smtClean="0">
                <a:solidFill>
                  <a:schemeClr val="tx2"/>
                </a:solidFill>
                <a:ea typeface="+mj-ea"/>
              </a:rPr>
              <a:t>, Л. А. Боброва, О. В. </a:t>
            </a:r>
            <a:r>
              <a:rPr lang="ru-RU" b="0" i="1" dirty="0" err="1" smtClean="0">
                <a:solidFill>
                  <a:schemeClr val="tx2"/>
                </a:solidFill>
                <a:ea typeface="+mj-ea"/>
              </a:rPr>
              <a:t>Летов</a:t>
            </a:r>
            <a:r>
              <a:rPr lang="ru-RU" b="0" i="1" dirty="0" smtClean="0">
                <a:solidFill>
                  <a:schemeClr val="tx2"/>
                </a:solidFill>
                <a:ea typeface="+mj-ea"/>
              </a:rPr>
              <a:t> // Человек: образ и сущность : гуманитарные аспекты : </a:t>
            </a:r>
            <a:r>
              <a:rPr lang="ru-RU" b="0" i="1" dirty="0" err="1" smtClean="0">
                <a:solidFill>
                  <a:schemeClr val="tx2"/>
                </a:solidFill>
                <a:ea typeface="+mj-ea"/>
              </a:rPr>
              <a:t>науч</a:t>
            </a:r>
            <a:r>
              <a:rPr lang="ru-RU" b="0" i="1" dirty="0" smtClean="0">
                <a:solidFill>
                  <a:schemeClr val="tx2"/>
                </a:solidFill>
                <a:ea typeface="+mj-ea"/>
              </a:rPr>
              <a:t>. журн. </a:t>
            </a:r>
            <a:r>
              <a:rPr lang="en-US" b="0" i="1" dirty="0" smtClean="0">
                <a:solidFill>
                  <a:schemeClr val="tx2"/>
                </a:solidFill>
                <a:ea typeface="+mj-ea"/>
              </a:rPr>
              <a:t>2019. N 5 (40). URL: https://cyberleninka.ru/article/n/osnovnye-napravleniya-raboty-otdela-filosofii-inion-ran. </a:t>
            </a:r>
            <a:r>
              <a:rPr lang="ru-RU" b="0" i="1" dirty="0" smtClean="0">
                <a:solidFill>
                  <a:schemeClr val="tx2"/>
                </a:solidFill>
                <a:ea typeface="+mj-ea"/>
              </a:rPr>
              <a:t>Дата публикации: 24.08.2019.</a:t>
            </a:r>
          </a:p>
          <a:p>
            <a:pPr>
              <a:spcBef>
                <a:spcPts val="0"/>
              </a:spcBef>
            </a:pPr>
            <a:r>
              <a:rPr lang="ru-RU" b="0" dirty="0" smtClean="0"/>
              <a:t>Например, </a:t>
            </a:r>
            <a:r>
              <a:rPr lang="ru-RU" b="0" u="sng" dirty="0" smtClean="0"/>
              <a:t>более четырех авторов: </a:t>
            </a:r>
          </a:p>
          <a:p>
            <a:pPr>
              <a:spcBef>
                <a:spcPts val="0"/>
              </a:spcBef>
            </a:pPr>
            <a:r>
              <a:rPr lang="ru-RU" b="0" i="1" dirty="0" smtClean="0">
                <a:solidFill>
                  <a:schemeClr val="tx2"/>
                </a:solidFill>
              </a:rPr>
              <a:t>Экономика машиностроительного производства / А. В. Зайцев и др. Москва : Изд-во МГИУ, 2007. 267 с.</a:t>
            </a:r>
            <a:endParaRPr lang="ru-RU" b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Последовательность примечаний в ссылках на электронные документы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491343"/>
            <a:ext cx="10515600" cy="515982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b="0" dirty="0" smtClean="0"/>
              <a:t> примечание об обновлении электронного документа или его части, например: «Обновляется в течение суток», «Дата обновления: 25.02.2021, к 250-летию музея», «Дата пересмотра: 10.01.2020»;</a:t>
            </a:r>
          </a:p>
          <a:p>
            <a:pPr>
              <a:buFont typeface="Wingdings" pitchFamily="2" charset="2"/>
              <a:buChar char="ü"/>
            </a:pPr>
            <a:r>
              <a:rPr lang="ru-RU" b="0" dirty="0" smtClean="0"/>
              <a:t> примечание о том, что объектом библиографической ссылки является </a:t>
            </a:r>
            <a:r>
              <a:rPr lang="ru-RU" b="0" dirty="0" err="1" smtClean="0"/>
              <a:t>републикация</a:t>
            </a:r>
            <a:r>
              <a:rPr lang="ru-RU" b="0" dirty="0" smtClean="0"/>
              <a:t>, например "Электронная копия печатного издания", "Электронная версия печатного издания";</a:t>
            </a:r>
          </a:p>
          <a:p>
            <a:pPr>
              <a:buFont typeface="Wingdings" pitchFamily="2" charset="2"/>
              <a:buChar char="ü"/>
            </a:pPr>
            <a:r>
              <a:rPr lang="ru-RU" b="0" dirty="0" smtClean="0"/>
              <a:t> унифицированный указатель ресурса сети «URL», протокол доступа «</a:t>
            </a:r>
            <a:r>
              <a:rPr lang="ru-RU" b="0" dirty="0" err="1" smtClean="0"/>
              <a:t>ftp</a:t>
            </a:r>
            <a:r>
              <a:rPr lang="ru-RU" b="0" dirty="0" smtClean="0"/>
              <a:t>», «</a:t>
            </a:r>
            <a:r>
              <a:rPr lang="ru-RU" b="0" dirty="0" err="1" smtClean="0"/>
              <a:t>http</a:t>
            </a:r>
            <a:r>
              <a:rPr lang="ru-RU" b="0" dirty="0" smtClean="0"/>
              <a:t>», электронный адрес документа в информационно-телекоммуникационной сети и дата обращения (ЧЧ.ММ.ГГГГ).;</a:t>
            </a:r>
          </a:p>
          <a:p>
            <a:pPr>
              <a:buFont typeface="Wingdings" pitchFamily="2" charset="2"/>
              <a:buChar char="ü"/>
            </a:pPr>
            <a:r>
              <a:rPr lang="ru-RU" b="0" dirty="0" smtClean="0"/>
              <a:t> дата публикации в электронных сериальных изданиях, если она указана в издании;</a:t>
            </a:r>
          </a:p>
          <a:p>
            <a:pPr>
              <a:buFont typeface="Wingdings" pitchFamily="2" charset="2"/>
              <a:buChar char="ü"/>
            </a:pPr>
            <a:r>
              <a:rPr lang="ru-RU" b="0" dirty="0" smtClean="0"/>
              <a:t> примечание о режиме доступа (в случае, если он ограничен).</a:t>
            </a:r>
          </a:p>
          <a:p>
            <a:r>
              <a:rPr lang="ru-RU" b="0" u="sng" dirty="0" smtClean="0"/>
              <a:t>Например:</a:t>
            </a:r>
          </a:p>
          <a:p>
            <a:r>
              <a:rPr lang="ru-RU" b="0" i="1" dirty="0" smtClean="0">
                <a:solidFill>
                  <a:srgbClr val="C00000"/>
                </a:solidFill>
              </a:rPr>
              <a:t>Кара-Мурза, А. А. Восточная теократия на севере Евразии: "Пути России" в </a:t>
            </a:r>
            <a:r>
              <a:rPr lang="ru-RU" b="0" i="1" dirty="0" err="1" smtClean="0">
                <a:solidFill>
                  <a:srgbClr val="C00000"/>
                </a:solidFill>
              </a:rPr>
              <a:t>историософии</a:t>
            </a:r>
            <a:r>
              <a:rPr lang="ru-RU" b="0" i="1" dirty="0" smtClean="0">
                <a:solidFill>
                  <a:srgbClr val="C00000"/>
                </a:solidFill>
              </a:rPr>
              <a:t> И. И. </a:t>
            </a:r>
            <a:r>
              <a:rPr lang="ru-RU" b="0" i="1" dirty="0" err="1" smtClean="0">
                <a:solidFill>
                  <a:srgbClr val="C00000"/>
                </a:solidFill>
              </a:rPr>
              <a:t>Бунакова-Фондаминского</a:t>
            </a:r>
            <a:r>
              <a:rPr lang="ru-RU" b="0" i="1" dirty="0" smtClean="0">
                <a:solidFill>
                  <a:srgbClr val="C00000"/>
                </a:solidFill>
              </a:rPr>
              <a:t> // Философский журнал = </a:t>
            </a:r>
            <a:r>
              <a:rPr lang="ru-RU" b="0" i="1" dirty="0" err="1" smtClean="0">
                <a:solidFill>
                  <a:srgbClr val="C00000"/>
                </a:solidFill>
              </a:rPr>
              <a:t>Philosophy</a:t>
            </a:r>
            <a:r>
              <a:rPr lang="ru-RU" b="0" i="1" dirty="0" smtClean="0">
                <a:solidFill>
                  <a:srgbClr val="C00000"/>
                </a:solidFill>
              </a:rPr>
              <a:t> </a:t>
            </a:r>
            <a:r>
              <a:rPr lang="ru-RU" b="0" i="1" dirty="0" err="1" smtClean="0">
                <a:solidFill>
                  <a:srgbClr val="C00000"/>
                </a:solidFill>
              </a:rPr>
              <a:t>journal</a:t>
            </a:r>
            <a:r>
              <a:rPr lang="ru-RU" b="0" i="1" dirty="0" smtClean="0">
                <a:solidFill>
                  <a:srgbClr val="C00000"/>
                </a:solidFill>
              </a:rPr>
              <a:t>. 2021. Т. 14, N 2. С. 5-20. Электрон. версия. URL: https://pj.iph.ras.ru/article/view/6407/3353/. Дата публикации: 09.06.2021.</a:t>
            </a:r>
            <a:endParaRPr lang="ru-RU" b="0" dirty="0" smtClean="0"/>
          </a:p>
          <a:p>
            <a:endParaRPr lang="ru-RU" b="0" dirty="0" smtClean="0"/>
          </a:p>
          <a:p>
            <a:endParaRPr lang="ru-RU" b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Факультативными являются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458687"/>
            <a:ext cx="10515600" cy="5225142"/>
          </a:xfrm>
        </p:spPr>
        <p:txBody>
          <a:bodyPr>
            <a:normAutofit fontScale="92500" lnSpcReduction="20000"/>
          </a:bodyPr>
          <a:lstStyle/>
          <a:p>
            <a:r>
              <a:rPr lang="ru-RU" sz="3200" b="0" dirty="0" smtClean="0"/>
              <a:t>сведения об идентификаторе электронного документа (международные стандартные номера ISBN, ISSN, ISMN) и цифровом идентификаторе объекта электронной публикации (DOI - </a:t>
            </a:r>
            <a:r>
              <a:rPr lang="ru-RU" sz="3200" b="0" dirty="0" err="1" smtClean="0"/>
              <a:t>Digital</a:t>
            </a:r>
            <a:r>
              <a:rPr lang="ru-RU" sz="3200" b="0" dirty="0" smtClean="0"/>
              <a:t> </a:t>
            </a:r>
            <a:r>
              <a:rPr lang="ru-RU" sz="3200" b="0" dirty="0" err="1" smtClean="0"/>
              <a:t>object</a:t>
            </a:r>
            <a:r>
              <a:rPr lang="ru-RU" sz="3200" b="0" dirty="0" smtClean="0"/>
              <a:t> </a:t>
            </a:r>
            <a:r>
              <a:rPr lang="ru-RU" sz="3200" b="0" dirty="0" err="1" smtClean="0"/>
              <a:t>identifier</a:t>
            </a:r>
            <a:r>
              <a:rPr lang="ru-RU" sz="3200" b="0" dirty="0" smtClean="0"/>
              <a:t>).</a:t>
            </a:r>
          </a:p>
          <a:p>
            <a:endParaRPr lang="ru-RU" sz="3200" b="0" dirty="0" smtClean="0"/>
          </a:p>
          <a:p>
            <a:r>
              <a:rPr lang="ru-RU" sz="3200" b="0" dirty="0" smtClean="0"/>
              <a:t>Сведения о месте публикации, изготовления и распространения объекта библиографической ссылки, сведения об издателе (производителе, распространителе), а также сведения о времени публикации, изготовления и распространения электронного документа не приводят, если они отсутствуют в объекте библиографической ссылки.</a:t>
            </a:r>
          </a:p>
          <a:p>
            <a:r>
              <a:rPr lang="ru-RU" sz="3200" b="0" dirty="0" smtClean="0"/>
              <a:t>Если в электронном текстовом документе отсутствует пагинация, допускается указывать номер условной страницы или не приводить вообще.</a:t>
            </a:r>
            <a:endParaRPr lang="ru-RU" sz="3200" b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Англоязычные 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219201"/>
            <a:ext cx="10515600" cy="5638800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</a:pPr>
            <a:r>
              <a:rPr lang="ru-RU" sz="3300" b="0" dirty="0" smtClean="0"/>
              <a:t>Для тома журнала (</a:t>
            </a:r>
            <a:r>
              <a:rPr lang="ru-RU" sz="3300" b="0" dirty="0" err="1" smtClean="0"/>
              <a:t>vol</a:t>
            </a:r>
            <a:r>
              <a:rPr lang="en-US" sz="3300" b="0" dirty="0" err="1" smtClean="0"/>
              <a:t>ume</a:t>
            </a:r>
            <a:r>
              <a:rPr lang="ru-RU" sz="3300" b="0" dirty="0" smtClean="0"/>
              <a:t>) используется обозначение - </a:t>
            </a:r>
            <a:r>
              <a:rPr lang="en-US" sz="3300" b="0" dirty="0" smtClean="0"/>
              <a:t>V</a:t>
            </a:r>
            <a:r>
              <a:rPr lang="ru-RU" sz="3300" b="0" dirty="0" err="1" smtClean="0"/>
              <a:t>ol</a:t>
            </a:r>
            <a:r>
              <a:rPr lang="ru-RU" sz="3300" b="0" dirty="0" smtClean="0"/>
              <a:t>.;</a:t>
            </a:r>
          </a:p>
          <a:p>
            <a:pPr>
              <a:spcBef>
                <a:spcPts val="0"/>
              </a:spcBef>
            </a:pPr>
            <a:r>
              <a:rPr lang="ru-RU" sz="3300" b="0" dirty="0" smtClean="0"/>
              <a:t>номера</a:t>
            </a:r>
            <a:r>
              <a:rPr lang="en-US" sz="3300" b="0" dirty="0" smtClean="0"/>
              <a:t> (number) - No.</a:t>
            </a:r>
            <a:r>
              <a:rPr lang="ru-RU" sz="3300" b="0" dirty="0" smtClean="0"/>
              <a:t>;</a:t>
            </a:r>
          </a:p>
          <a:p>
            <a:pPr>
              <a:spcBef>
                <a:spcPts val="0"/>
              </a:spcBef>
            </a:pPr>
            <a:r>
              <a:rPr lang="ru-RU" sz="3300" b="0" dirty="0" smtClean="0"/>
              <a:t>выпуска</a:t>
            </a:r>
            <a:r>
              <a:rPr lang="en-US" sz="3300" b="0" dirty="0" smtClean="0"/>
              <a:t> (issue) - </a:t>
            </a:r>
            <a:r>
              <a:rPr lang="en-US" sz="3300" b="0" dirty="0" err="1" smtClean="0"/>
              <a:t>Iss</a:t>
            </a:r>
            <a:r>
              <a:rPr lang="en-US" sz="3300" b="0" dirty="0" smtClean="0"/>
              <a:t>.</a:t>
            </a:r>
            <a:endParaRPr lang="ru-RU" sz="3300" b="0" dirty="0" smtClean="0"/>
          </a:p>
          <a:p>
            <a:pPr>
              <a:spcBef>
                <a:spcPts val="0"/>
              </a:spcBef>
            </a:pPr>
            <a:r>
              <a:rPr lang="ru-RU" sz="3300" b="0" dirty="0" smtClean="0"/>
              <a:t>Для описания книг (монографий, учебников и т.п.) указывается, сколько всего страниц (235 </a:t>
            </a:r>
            <a:r>
              <a:rPr lang="ru-RU" sz="3300" b="0" dirty="0" err="1" smtClean="0"/>
              <a:t>p</a:t>
            </a:r>
            <a:r>
              <a:rPr lang="ru-RU" sz="3300" b="0" dirty="0" smtClean="0"/>
              <a:t>.), статей - диапазон страниц или одна страница (</a:t>
            </a:r>
            <a:r>
              <a:rPr lang="en-US" sz="3300" b="0" dirty="0" smtClean="0"/>
              <a:t>P</a:t>
            </a:r>
            <a:r>
              <a:rPr lang="ru-RU" sz="3300" b="0" dirty="0" smtClean="0"/>
              <a:t>. 171-190).</a:t>
            </a:r>
          </a:p>
          <a:p>
            <a:pPr>
              <a:spcBef>
                <a:spcPts val="0"/>
              </a:spcBef>
            </a:pPr>
            <a:r>
              <a:rPr lang="ru-RU" sz="3300" b="0" dirty="0" smtClean="0"/>
              <a:t>При этом используется сокращенное написание слова «страница» на языке оригинала издания: P. – для английского (</a:t>
            </a:r>
            <a:r>
              <a:rPr lang="ru-RU" sz="3300" b="0" dirty="0" err="1" smtClean="0"/>
              <a:t>page</a:t>
            </a:r>
            <a:r>
              <a:rPr lang="ru-RU" sz="3300" b="0" dirty="0" smtClean="0"/>
              <a:t>, </a:t>
            </a:r>
            <a:r>
              <a:rPr lang="ru-RU" sz="3300" b="0" dirty="0" err="1" smtClean="0"/>
              <a:t>pages</a:t>
            </a:r>
            <a:r>
              <a:rPr lang="ru-RU" sz="3300" b="0" dirty="0" smtClean="0"/>
              <a:t>); S. – для немецкого (</a:t>
            </a:r>
            <a:r>
              <a:rPr lang="de-DE" sz="3300" b="0" dirty="0" smtClean="0"/>
              <a:t>Seite</a:t>
            </a:r>
            <a:r>
              <a:rPr lang="ru-RU" sz="3300" b="0" dirty="0" smtClean="0"/>
              <a:t>, </a:t>
            </a:r>
            <a:r>
              <a:rPr lang="de-DE" sz="3300" b="0" dirty="0" smtClean="0"/>
              <a:t>Seiten</a:t>
            </a:r>
            <a:r>
              <a:rPr lang="ru-RU" sz="3300" b="0" dirty="0" smtClean="0"/>
              <a:t>) и т.д.</a:t>
            </a:r>
          </a:p>
          <a:p>
            <a:pPr>
              <a:spcBef>
                <a:spcPts val="0"/>
              </a:spcBef>
            </a:pPr>
            <a:r>
              <a:rPr lang="ru-RU" sz="3300" b="0" dirty="0" smtClean="0"/>
              <a:t>Дата обращения - </a:t>
            </a:r>
            <a:r>
              <a:rPr lang="en-US" sz="3300" b="0" dirty="0" smtClean="0"/>
              <a:t>date of request </a:t>
            </a:r>
            <a:r>
              <a:rPr lang="ru-RU" sz="3300" b="0" dirty="0" smtClean="0"/>
              <a:t>(дата запроса), </a:t>
            </a:r>
            <a:r>
              <a:rPr lang="en-US" sz="3300" b="0" dirty="0" smtClean="0"/>
              <a:t>last access date</a:t>
            </a:r>
            <a:r>
              <a:rPr lang="ru-RU" sz="3300" b="0" dirty="0" smtClean="0"/>
              <a:t> (дата последнего доступа).</a:t>
            </a:r>
          </a:p>
          <a:p>
            <a:pPr>
              <a:spcBef>
                <a:spcPts val="0"/>
              </a:spcBef>
            </a:pPr>
            <a:r>
              <a:rPr lang="ru-RU" sz="3300" b="0" dirty="0" smtClean="0"/>
              <a:t>Режим доступа</a:t>
            </a:r>
            <a:r>
              <a:rPr lang="en-US" sz="3300" b="0" dirty="0" smtClean="0"/>
              <a:t> - Available at  (</a:t>
            </a:r>
            <a:r>
              <a:rPr lang="ru-RU" sz="3300" b="0" dirty="0" smtClean="0"/>
              <a:t>доступны на</a:t>
            </a:r>
            <a:r>
              <a:rPr lang="en-US" sz="3300" b="0" dirty="0" smtClean="0"/>
              <a:t>...);  Access from...(</a:t>
            </a:r>
            <a:r>
              <a:rPr lang="ru-RU" sz="3300" b="0" dirty="0" smtClean="0"/>
              <a:t>доступ из</a:t>
            </a:r>
            <a:r>
              <a:rPr lang="en-US" sz="3300" b="0" dirty="0" smtClean="0"/>
              <a:t> ...)</a:t>
            </a:r>
            <a:endParaRPr lang="ru-RU" sz="3300" b="0" dirty="0" smtClean="0"/>
          </a:p>
          <a:p>
            <a:r>
              <a:rPr lang="ru-RU" sz="3300" b="0" u="sng" dirty="0" smtClean="0"/>
              <a:t>Например:</a:t>
            </a:r>
          </a:p>
          <a:p>
            <a:r>
              <a:rPr lang="en-US" sz="3300" b="0" i="1" dirty="0" smtClean="0">
                <a:solidFill>
                  <a:srgbClr val="C00000"/>
                </a:solidFill>
              </a:rPr>
              <a:t>Simulation of SVA peaks of six metals using a universal variable empirical coefficient that modifies elementary peaks / A. G. Stromberg, E. V. </a:t>
            </a:r>
            <a:r>
              <a:rPr lang="en-US" sz="3300" b="0" i="1" dirty="0" err="1" smtClean="0">
                <a:solidFill>
                  <a:srgbClr val="C00000"/>
                </a:solidFill>
              </a:rPr>
              <a:t>Selivanova</a:t>
            </a:r>
            <a:r>
              <a:rPr lang="en-US" sz="3300" b="0" i="1" dirty="0" smtClean="0">
                <a:solidFill>
                  <a:srgbClr val="C00000"/>
                </a:solidFill>
              </a:rPr>
              <a:t>, S. V. </a:t>
            </a:r>
            <a:r>
              <a:rPr lang="en-US" sz="3300" b="0" i="1" dirty="0" err="1" smtClean="0">
                <a:solidFill>
                  <a:srgbClr val="C00000"/>
                </a:solidFill>
              </a:rPr>
              <a:t>Romanenko</a:t>
            </a:r>
            <a:r>
              <a:rPr lang="en-US" sz="3300" b="0" i="1" dirty="0" smtClean="0">
                <a:solidFill>
                  <a:srgbClr val="C00000"/>
                </a:solidFill>
              </a:rPr>
              <a:t>, N. V. </a:t>
            </a:r>
            <a:r>
              <a:rPr lang="en-US" sz="3300" b="0" i="1" dirty="0" err="1" smtClean="0">
                <a:solidFill>
                  <a:srgbClr val="C00000"/>
                </a:solidFill>
              </a:rPr>
              <a:t>Stasyuk</a:t>
            </a:r>
            <a:r>
              <a:rPr lang="en-US" sz="3300" b="0" i="1" dirty="0" smtClean="0">
                <a:solidFill>
                  <a:srgbClr val="C00000"/>
                </a:solidFill>
              </a:rPr>
              <a:t> // Journal of </a:t>
            </a:r>
            <a:r>
              <a:rPr lang="en-US" sz="3300" b="0" i="1" dirty="0" err="1" smtClean="0">
                <a:solidFill>
                  <a:srgbClr val="C00000"/>
                </a:solidFill>
              </a:rPr>
              <a:t>Analitical</a:t>
            </a:r>
            <a:r>
              <a:rPr lang="en-US" sz="3300" b="0" i="1" dirty="0" smtClean="0">
                <a:solidFill>
                  <a:srgbClr val="C00000"/>
                </a:solidFill>
              </a:rPr>
              <a:t> Chemistry. 2004. Vol. 59, fasc. 3. P. 315-323. The electronic version of print. publ. URL: https://www.reasearchgate.net/publication//2465198_Simulation_of_SVA_Peaks_of_Six_Metals_Using_a </a:t>
            </a:r>
            <a:r>
              <a:rPr lang="en-US" sz="3300" b="0" i="1" dirty="0" err="1" smtClean="0">
                <a:solidFill>
                  <a:srgbClr val="C00000"/>
                </a:solidFill>
              </a:rPr>
              <a:t>Universal_Variable_Empirica</a:t>
            </a:r>
            <a:r>
              <a:rPr lang="en-US" sz="3300" b="0" i="1" dirty="0" smtClean="0">
                <a:solidFill>
                  <a:srgbClr val="C00000"/>
                </a:solidFill>
              </a:rPr>
              <a:t> (date of request: 20.06.2021). </a:t>
            </a:r>
            <a:r>
              <a:rPr lang="ru-RU" sz="3300" b="0" i="1" dirty="0" err="1" smtClean="0">
                <a:solidFill>
                  <a:srgbClr val="C00000"/>
                </a:solidFill>
              </a:rPr>
              <a:t>Access</a:t>
            </a:r>
            <a:r>
              <a:rPr lang="ru-RU" sz="3300" b="0" i="1" dirty="0" smtClean="0">
                <a:solidFill>
                  <a:srgbClr val="C00000"/>
                </a:solidFill>
              </a:rPr>
              <a:t> </a:t>
            </a:r>
            <a:r>
              <a:rPr lang="ru-RU" sz="3300" b="0" i="1" dirty="0" err="1" smtClean="0">
                <a:solidFill>
                  <a:srgbClr val="C00000"/>
                </a:solidFill>
              </a:rPr>
              <a:t>from</a:t>
            </a:r>
            <a:r>
              <a:rPr lang="ru-RU" sz="3300" b="0" i="1" dirty="0" smtClean="0">
                <a:solidFill>
                  <a:srgbClr val="C00000"/>
                </a:solidFill>
              </a:rPr>
              <a:t> </a:t>
            </a:r>
            <a:r>
              <a:rPr lang="ru-RU" sz="3300" b="0" i="1" dirty="0" err="1" smtClean="0">
                <a:solidFill>
                  <a:srgbClr val="C00000"/>
                </a:solidFill>
              </a:rPr>
              <a:t>SpringerLink</a:t>
            </a:r>
            <a:r>
              <a:rPr lang="ru-RU" sz="3300" b="0" i="1" dirty="0" smtClean="0">
                <a:solidFill>
                  <a:srgbClr val="C00000"/>
                </a:solidFill>
              </a:rPr>
              <a:t>.</a:t>
            </a:r>
          </a:p>
          <a:p>
            <a:endParaRPr lang="ru-RU" sz="3200" b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Библиографические ссылки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3600" b="0" dirty="0" err="1" smtClean="0"/>
              <a:t>внутритекстовые</a:t>
            </a:r>
            <a:r>
              <a:rPr lang="ru-RU" sz="3600" b="0" dirty="0" smtClean="0"/>
              <a:t>; </a:t>
            </a:r>
          </a:p>
          <a:p>
            <a:pPr lvl="0">
              <a:buFont typeface="Wingdings" pitchFamily="2" charset="2"/>
              <a:buChar char="ü"/>
            </a:pPr>
            <a:r>
              <a:rPr lang="ru-RU" sz="3600" b="0" dirty="0" smtClean="0"/>
              <a:t>подстрочные;</a:t>
            </a:r>
          </a:p>
          <a:p>
            <a:pPr>
              <a:buFont typeface="Wingdings" pitchFamily="2" charset="2"/>
              <a:buChar char="ü"/>
            </a:pPr>
            <a:r>
              <a:rPr lang="ru-RU" sz="3600" b="0" dirty="0" err="1" smtClean="0"/>
              <a:t>затекстовые</a:t>
            </a:r>
            <a:endParaRPr lang="ru-RU" sz="3600" b="0" dirty="0" smtClean="0"/>
          </a:p>
          <a:p>
            <a:endParaRPr lang="ru-RU" sz="800" b="0" dirty="0" smtClean="0"/>
          </a:p>
          <a:p>
            <a:r>
              <a:rPr lang="ru-RU" sz="3600" b="0" dirty="0" smtClean="0"/>
              <a:t>(повторные и комплексные)</a:t>
            </a:r>
          </a:p>
          <a:p>
            <a:endParaRPr lang="ru-RU" sz="3600" b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Внутритекстовая</a:t>
            </a:r>
            <a:r>
              <a:rPr lang="ru-RU" dirty="0" smtClean="0"/>
              <a:t> ссылка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436914"/>
            <a:ext cx="10515600" cy="4740049"/>
          </a:xfrm>
        </p:spPr>
        <p:txBody>
          <a:bodyPr>
            <a:noAutofit/>
          </a:bodyPr>
          <a:lstStyle/>
          <a:p>
            <a:r>
              <a:rPr lang="ru-RU" sz="3200" b="0" dirty="0" smtClean="0"/>
              <a:t>приводится непосредственно в строке после текста, к которому она относится, и заключается в круглые скобки. Перед скобками и в круглых скобках после описания документа точка не ставится.</a:t>
            </a:r>
          </a:p>
          <a:p>
            <a:r>
              <a:rPr lang="ru-RU" sz="3200" b="0" u="sng" dirty="0" smtClean="0"/>
              <a:t>Например:</a:t>
            </a:r>
            <a:endParaRPr lang="ru-RU" sz="3200" b="0" dirty="0" smtClean="0"/>
          </a:p>
          <a:p>
            <a:r>
              <a:rPr lang="ru-RU" sz="3200" b="0" i="1" dirty="0" smtClean="0">
                <a:solidFill>
                  <a:schemeClr val="tx2"/>
                </a:solidFill>
                <a:ea typeface="+mj-ea"/>
              </a:rPr>
              <a:t>В конце 30-х — начале 40-х годов В. И. Вернадский сам писал по поводу этой работы: «Многое теперь пришлось бы в ней изменить, но основа мне представляется правильной» (Вернадский, В. И. Размышления натуралиста. Москва, 1977. Кн. 2: Научная мысль как планетное явление. С. 39).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Внутритекстовая</a:t>
            </a:r>
            <a:r>
              <a:rPr lang="ru-RU" dirty="0" smtClean="0"/>
              <a:t> ссылка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436914"/>
            <a:ext cx="10515600" cy="4740049"/>
          </a:xfrm>
        </p:spPr>
        <p:txBody>
          <a:bodyPr>
            <a:normAutofit/>
          </a:bodyPr>
          <a:lstStyle/>
          <a:p>
            <a:r>
              <a:rPr lang="ru-RU" sz="3200" b="0" dirty="0" smtClean="0"/>
              <a:t>Если автор произведения в основном тексте указан, то в ссылке его фамилию и инициалы допускается не повторять. </a:t>
            </a:r>
          </a:p>
          <a:p>
            <a:r>
              <a:rPr lang="ru-RU" sz="3200" b="0" dirty="0" smtClean="0"/>
              <a:t>Например: </a:t>
            </a:r>
          </a:p>
          <a:p>
            <a:r>
              <a:rPr lang="ru-RU" sz="3200" b="0" i="1" dirty="0" smtClean="0">
                <a:solidFill>
                  <a:schemeClr val="tx2"/>
                </a:solidFill>
                <a:ea typeface="+mj-ea"/>
              </a:rPr>
              <a:t>Бердяев с горечью пишет, что "старая Европа изменила своему прошлому, отреклась от него" (Смысл истории. Москва, 1990. С. 166).</a:t>
            </a:r>
          </a:p>
          <a:p>
            <a:endParaRPr lang="ru-RU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Повторную </a:t>
            </a:r>
            <a:r>
              <a:rPr lang="ru-RU" dirty="0" err="1" smtClean="0"/>
              <a:t>внутритекстовую</a:t>
            </a:r>
            <a:r>
              <a:rPr lang="ru-RU" dirty="0" smtClean="0"/>
              <a:t> ссылку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436914"/>
            <a:ext cx="10515600" cy="4740049"/>
          </a:xfrm>
        </p:spPr>
        <p:txBody>
          <a:bodyPr>
            <a:normAutofit fontScale="62500" lnSpcReduction="20000"/>
          </a:bodyPr>
          <a:lstStyle/>
          <a:p>
            <a:r>
              <a:rPr lang="ru-RU" sz="4500" b="0" dirty="0" smtClean="0"/>
              <a:t>на один и тот же документ (группу документов или его часть) приводят в сокращенной форме при условии, что все необходимые для идентификации и поиска этого документа библиографические сведения указаны в первичной ссылке на него.</a:t>
            </a:r>
          </a:p>
          <a:p>
            <a:r>
              <a:rPr lang="ru-RU" sz="4500" b="0" dirty="0" smtClean="0"/>
              <a:t>Например, </a:t>
            </a:r>
            <a:r>
              <a:rPr lang="ru-RU" sz="4500" b="0" u="sng" dirty="0" smtClean="0"/>
              <a:t>первичная: </a:t>
            </a:r>
          </a:p>
          <a:p>
            <a:r>
              <a:rPr lang="ru-RU" sz="4500" b="0" i="1" dirty="0" smtClean="0">
                <a:solidFill>
                  <a:schemeClr val="tx2"/>
                </a:solidFill>
                <a:ea typeface="+mj-ea"/>
              </a:rPr>
              <a:t>(Герасимов, Б. Н., Морозов, В. В., Яковлева, Н. Г. Системы управления: понятия, структура, исследование. Самара, 2002)</a:t>
            </a:r>
            <a:br>
              <a:rPr lang="ru-RU" sz="4500" b="0" i="1" dirty="0" smtClean="0">
                <a:solidFill>
                  <a:schemeClr val="tx2"/>
                </a:solidFill>
                <a:ea typeface="+mj-ea"/>
              </a:rPr>
            </a:br>
            <a:r>
              <a:rPr lang="ru-RU" sz="4500" b="0" u="sng" dirty="0" smtClean="0"/>
              <a:t>повторная:</a:t>
            </a:r>
          </a:p>
          <a:p>
            <a:r>
              <a:rPr lang="ru-RU" sz="4500" b="0" i="1" dirty="0" smtClean="0">
                <a:solidFill>
                  <a:schemeClr val="tx2"/>
                </a:solidFill>
                <a:ea typeface="+mj-ea"/>
              </a:rPr>
              <a:t>(Герасимов, Б. Н., Морозов, В. В., Яковлева, Н. Г. Системы управления ... С. 53–54)</a:t>
            </a:r>
          </a:p>
          <a:p>
            <a:r>
              <a:rPr lang="ru-RU" sz="4500" b="0" dirty="0" smtClean="0">
                <a:ea typeface="+mj-ea"/>
              </a:rPr>
              <a:t>либо</a:t>
            </a:r>
            <a:r>
              <a:rPr lang="ru-RU" sz="4800" b="0" dirty="0" smtClean="0"/>
              <a:t> </a:t>
            </a:r>
            <a:r>
              <a:rPr lang="ru-RU" sz="4500" b="0" dirty="0" smtClean="0">
                <a:ea typeface="+mj-ea"/>
              </a:rPr>
              <a:t>, при последовательном расположении</a:t>
            </a:r>
          </a:p>
          <a:p>
            <a:r>
              <a:rPr lang="ru-RU" sz="4500" b="0" i="1" dirty="0" smtClean="0">
                <a:solidFill>
                  <a:schemeClr val="tx2"/>
                </a:solidFill>
              </a:rPr>
              <a:t>(Там же. С. 53–54)</a:t>
            </a:r>
          </a:p>
          <a:p>
            <a:endParaRPr lang="ru-RU" sz="4100" b="0" i="1" dirty="0" smtClean="0">
              <a:solidFill>
                <a:schemeClr val="tx2"/>
              </a:solidFill>
              <a:ea typeface="+mj-ea"/>
            </a:endParaRPr>
          </a:p>
          <a:p>
            <a:endParaRPr lang="ru-RU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Подстрочная ссылка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436914"/>
            <a:ext cx="10515600" cy="5159829"/>
          </a:xfrm>
        </p:spPr>
        <p:txBody>
          <a:bodyPr>
            <a:noAutofit/>
          </a:bodyPr>
          <a:lstStyle/>
          <a:p>
            <a:r>
              <a:rPr lang="ru-RU" sz="2500" b="0" dirty="0" smtClean="0"/>
              <a:t>оформляется как примечание, вынесенное из текста документа вниз полосы. Для связи подстрочных ссылок с текстом используются знаки сносок в виде звездочки или цифры, которые ставятся в тексте на верхней линии шрифта. Нумерация бывает постраничной или сквозной (для всего текста документа в целом или для отдельных глав, разделов, частей). </a:t>
            </a:r>
          </a:p>
          <a:p>
            <a:r>
              <a:rPr lang="ru-RU" sz="2500" b="0" dirty="0" smtClean="0"/>
              <a:t>Например, </a:t>
            </a:r>
            <a:r>
              <a:rPr lang="ru-RU" sz="2500" b="0" u="sng" dirty="0" smtClean="0"/>
              <a:t>сноска в тексте:</a:t>
            </a:r>
            <a:endParaRPr lang="ru-RU" sz="2500" b="0" dirty="0" smtClean="0"/>
          </a:p>
          <a:p>
            <a:r>
              <a:rPr lang="ru-RU" sz="2500" b="0" i="1" dirty="0" smtClean="0">
                <a:solidFill>
                  <a:schemeClr val="tx2"/>
                </a:solidFill>
              </a:rPr>
              <a:t>В конце 30-х — начале 40-х годов В. И. Вернадский сам писал по поводу этой работы: «Многое теперь пришлось бы в ней изменить, но основа мне представляется правильной»</a:t>
            </a:r>
            <a:r>
              <a:rPr lang="ru-RU" sz="2500" baseline="30000" dirty="0" smtClean="0"/>
              <a:t> </a:t>
            </a:r>
            <a:r>
              <a:rPr lang="ru-RU" sz="2500" b="0" baseline="30000" dirty="0" smtClean="0">
                <a:solidFill>
                  <a:srgbClr val="C00000"/>
                </a:solidFill>
              </a:rPr>
              <a:t>11</a:t>
            </a:r>
            <a:r>
              <a:rPr lang="ru-RU" sz="2500" b="0" i="1" dirty="0" smtClean="0">
                <a:solidFill>
                  <a:schemeClr val="tx2"/>
                </a:solidFill>
              </a:rPr>
              <a:t>. </a:t>
            </a:r>
            <a:r>
              <a:rPr lang="ru-RU" sz="2500" b="0" i="1" dirty="0" smtClean="0">
                <a:solidFill>
                  <a:schemeClr val="tx2"/>
                </a:solidFill>
                <a:ea typeface="+mj-ea"/>
              </a:rPr>
              <a:t> </a:t>
            </a:r>
          </a:p>
          <a:p>
            <a:r>
              <a:rPr lang="ru-RU" sz="2500" b="0" u="sng" dirty="0" smtClean="0"/>
              <a:t>подстрочная ссылка:</a:t>
            </a:r>
          </a:p>
          <a:p>
            <a:r>
              <a:rPr lang="ru-RU" sz="2500" b="0" baseline="30000" dirty="0" smtClean="0">
                <a:solidFill>
                  <a:srgbClr val="C00000"/>
                </a:solidFill>
              </a:rPr>
              <a:t>11 </a:t>
            </a:r>
            <a:r>
              <a:rPr lang="ru-RU" sz="2500" b="0" i="1" dirty="0" smtClean="0">
                <a:solidFill>
                  <a:schemeClr val="tx2"/>
                </a:solidFill>
              </a:rPr>
              <a:t>Вернадский, В. И. Размышления натуралиста. Москва, 1977. Кн. 2: Научная мысль как планетное явление. С. 39.</a:t>
            </a:r>
            <a:endParaRPr lang="ru-RU" sz="2500" b="0" i="1" dirty="0" smtClean="0">
              <a:solidFill>
                <a:schemeClr val="tx2"/>
              </a:solidFill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Повторную подстрочную ссылку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436914"/>
            <a:ext cx="10515600" cy="5029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800" b="0" dirty="0" smtClean="0"/>
              <a:t>на один и тот же документ (группу документов или его часть) приводят в сокращенной форме при условии, что все необходимые для идентификации и поиска этого документа библиографические сведения указаны в первичной ссылке на него.</a:t>
            </a:r>
          </a:p>
          <a:p>
            <a:pPr>
              <a:spcBef>
                <a:spcPts val="0"/>
              </a:spcBef>
            </a:pPr>
            <a:r>
              <a:rPr lang="ru-RU" sz="2800" b="0" dirty="0" smtClean="0"/>
              <a:t>Например, </a:t>
            </a:r>
            <a:r>
              <a:rPr lang="ru-RU" sz="2800" b="0" u="sng" dirty="0" smtClean="0"/>
              <a:t>первичная: </a:t>
            </a:r>
          </a:p>
          <a:p>
            <a:pPr>
              <a:spcBef>
                <a:spcPts val="0"/>
              </a:spcBef>
            </a:pPr>
            <a:r>
              <a:rPr lang="ru-RU" sz="2800" b="0" baseline="30000" dirty="0" smtClean="0">
                <a:solidFill>
                  <a:srgbClr val="C00000"/>
                </a:solidFill>
              </a:rPr>
              <a:t>11 </a:t>
            </a:r>
            <a:r>
              <a:rPr lang="ru-RU" sz="2800" b="0" i="1" dirty="0" smtClean="0">
                <a:solidFill>
                  <a:schemeClr val="tx2"/>
                </a:solidFill>
              </a:rPr>
              <a:t>Вернадский, В. И. Размышления натуралиста. Москва, 1977. Кн. 2: Научная мысль как планетное явление. С. 39.</a:t>
            </a:r>
          </a:p>
          <a:p>
            <a:pPr>
              <a:spcBef>
                <a:spcPts val="0"/>
              </a:spcBef>
            </a:pPr>
            <a:r>
              <a:rPr lang="ru-RU" sz="2800" b="0" u="sng" dirty="0" smtClean="0"/>
              <a:t>повторная:</a:t>
            </a:r>
          </a:p>
          <a:p>
            <a:pPr>
              <a:spcBef>
                <a:spcPts val="0"/>
              </a:spcBef>
            </a:pPr>
            <a:r>
              <a:rPr lang="ru-RU" sz="2800" b="0" baseline="30000" dirty="0" smtClean="0">
                <a:solidFill>
                  <a:srgbClr val="C00000"/>
                </a:solidFill>
              </a:rPr>
              <a:t>12 </a:t>
            </a:r>
            <a:r>
              <a:rPr lang="ru-RU" sz="2800" b="0" i="1" dirty="0" smtClean="0">
                <a:solidFill>
                  <a:schemeClr val="tx2"/>
                </a:solidFill>
              </a:rPr>
              <a:t>Вернадский, В. И. Размышления натуралиста. Кн. 2: Научная мысль ... С. 42.</a:t>
            </a:r>
          </a:p>
          <a:p>
            <a:pPr>
              <a:spcBef>
                <a:spcPts val="0"/>
              </a:spcBef>
            </a:pPr>
            <a:r>
              <a:rPr lang="ru-RU" sz="2800" b="0" dirty="0" smtClean="0"/>
              <a:t>либо, при последовательном расположении</a:t>
            </a:r>
          </a:p>
          <a:p>
            <a:pPr>
              <a:spcBef>
                <a:spcPts val="0"/>
              </a:spcBef>
            </a:pPr>
            <a:r>
              <a:rPr lang="ru-RU" sz="2800" b="0" baseline="30000" dirty="0" smtClean="0">
                <a:solidFill>
                  <a:srgbClr val="C00000"/>
                </a:solidFill>
              </a:rPr>
              <a:t>12 </a:t>
            </a:r>
            <a:r>
              <a:rPr lang="ru-RU" sz="2800" b="0" i="1" dirty="0" smtClean="0">
                <a:solidFill>
                  <a:schemeClr val="tx2"/>
                </a:solidFill>
              </a:rPr>
              <a:t>Там же. С. 42.</a:t>
            </a:r>
          </a:p>
          <a:p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Система стандартов по информатизации, библиотечному и издательскому делу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6908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b="0" dirty="0" smtClean="0"/>
              <a:t>ГОСТ Р 7.0.108-2022 Библиографические ссылки на электронные документы, размещенные в информационно-телекоммуникационных сетях.</a:t>
            </a:r>
          </a:p>
          <a:p>
            <a:pPr>
              <a:spcBef>
                <a:spcPts val="0"/>
              </a:spcBef>
            </a:pPr>
            <a:endParaRPr lang="ru-RU" sz="800" b="0" dirty="0" smtClean="0"/>
          </a:p>
          <a:p>
            <a:pPr>
              <a:spcBef>
                <a:spcPts val="0"/>
              </a:spcBef>
            </a:pPr>
            <a:r>
              <a:rPr lang="ru-RU" b="0" dirty="0" smtClean="0"/>
              <a:t>ГОСТ Р 7.0.5-2008 Библиографическая ссылка.</a:t>
            </a:r>
          </a:p>
          <a:p>
            <a:pPr>
              <a:spcBef>
                <a:spcPts val="0"/>
              </a:spcBef>
            </a:pPr>
            <a:endParaRPr lang="ru-RU" sz="800" b="0" dirty="0" smtClean="0"/>
          </a:p>
          <a:p>
            <a:pPr>
              <a:spcBef>
                <a:spcPts val="0"/>
              </a:spcBef>
            </a:pPr>
            <a:r>
              <a:rPr lang="ru-RU" b="0" dirty="0" smtClean="0"/>
              <a:t>ГОСТ Р 7.0.100-2018 Библиографическая запись. Библиографическое описание.</a:t>
            </a:r>
          </a:p>
          <a:p>
            <a:pPr>
              <a:spcBef>
                <a:spcPts val="0"/>
              </a:spcBef>
            </a:pPr>
            <a:endParaRPr lang="ru-RU" sz="800" b="0" dirty="0" smtClean="0"/>
          </a:p>
          <a:p>
            <a:pPr>
              <a:spcBef>
                <a:spcPts val="0"/>
              </a:spcBef>
            </a:pPr>
            <a:r>
              <a:rPr lang="ru-RU" b="0" dirty="0" smtClean="0"/>
              <a:t>ГОСТ 7.0.12-2011 Библиографическая запись. Сокращение слов  и словосочетаний на русском языке. </a:t>
            </a:r>
          </a:p>
          <a:p>
            <a:pPr>
              <a:spcBef>
                <a:spcPts val="0"/>
              </a:spcBef>
            </a:pPr>
            <a:endParaRPr lang="ru-RU" sz="800" b="0" dirty="0" smtClean="0"/>
          </a:p>
          <a:p>
            <a:pPr>
              <a:spcBef>
                <a:spcPts val="0"/>
              </a:spcBef>
            </a:pPr>
            <a:r>
              <a:rPr lang="ru-RU" b="0" dirty="0" smtClean="0"/>
              <a:t>ГОСТ 7.11-2004 Библиографическая запись. Сокращение слов и словосочетаний на иностранных европейских языках в библиографическом описании. </a:t>
            </a:r>
            <a:br>
              <a:rPr lang="ru-RU" b="0" dirty="0" smtClean="0"/>
            </a:br>
            <a:endParaRPr lang="ru-RU" b="0" dirty="0" smtClean="0"/>
          </a:p>
          <a:p>
            <a:pPr>
              <a:spcBef>
                <a:spcPts val="0"/>
              </a:spcBef>
            </a:pPr>
            <a:endParaRPr lang="ru-RU" b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Совокупность </a:t>
            </a:r>
            <a:r>
              <a:rPr lang="ru-RU" dirty="0" err="1" smtClean="0"/>
              <a:t>затекстовых</a:t>
            </a:r>
            <a:r>
              <a:rPr lang="ru-RU" dirty="0" smtClean="0"/>
              <a:t> ссылок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436914"/>
            <a:ext cx="10515600" cy="5159829"/>
          </a:xfrm>
        </p:spPr>
        <p:txBody>
          <a:bodyPr>
            <a:noAutofit/>
          </a:bodyPr>
          <a:lstStyle/>
          <a:p>
            <a:r>
              <a:rPr lang="ru-RU" sz="2500" b="0" dirty="0" smtClean="0"/>
              <a:t>оформляется как перечень библиографических записей, помещенный после текста документа или его составной части. Для связи с текстом порядковый номер </a:t>
            </a:r>
            <a:r>
              <a:rPr lang="ru-RU" sz="2500" b="0" dirty="0" err="1" smtClean="0"/>
              <a:t>затекстовой</a:t>
            </a:r>
            <a:r>
              <a:rPr lang="ru-RU" sz="2500" b="0" dirty="0" smtClean="0"/>
              <a:t> ссылки указывают в знаке сноски в виде цифры, которая ставится в тексте на верхней линии шрифта, или в отсылке, которую приводят в квадратных скобках. </a:t>
            </a:r>
          </a:p>
          <a:p>
            <a:r>
              <a:rPr lang="ru-RU" sz="2500" b="0" dirty="0" smtClean="0"/>
              <a:t>Например, </a:t>
            </a:r>
            <a:r>
              <a:rPr lang="ru-RU" sz="2500" b="0" u="sng" dirty="0" smtClean="0"/>
              <a:t>сноска в тексте:</a:t>
            </a:r>
            <a:endParaRPr lang="ru-RU" sz="2500" b="0" dirty="0" smtClean="0"/>
          </a:p>
          <a:p>
            <a:r>
              <a:rPr lang="ru-RU" sz="2500" b="0" i="1" dirty="0" smtClean="0">
                <a:solidFill>
                  <a:schemeClr val="tx2"/>
                </a:solidFill>
              </a:rPr>
              <a:t>В конце 30-х — начале 40-х годов В. И. Вернадский сам писал по поводу этой работы: «Многое теперь пришлось бы в ней изменить, но основа мне представляется правильной»</a:t>
            </a:r>
            <a:r>
              <a:rPr lang="ru-RU" sz="2500" baseline="30000" dirty="0" smtClean="0"/>
              <a:t> </a:t>
            </a:r>
            <a:r>
              <a:rPr lang="ru-RU" sz="2500" b="0" baseline="30000" dirty="0" smtClean="0">
                <a:solidFill>
                  <a:srgbClr val="C00000"/>
                </a:solidFill>
              </a:rPr>
              <a:t>11</a:t>
            </a:r>
            <a:r>
              <a:rPr lang="ru-RU" sz="2500" b="0" i="1" dirty="0" smtClean="0">
                <a:solidFill>
                  <a:schemeClr val="tx2"/>
                </a:solidFill>
              </a:rPr>
              <a:t>. </a:t>
            </a:r>
            <a:r>
              <a:rPr lang="ru-RU" sz="2500" b="0" i="1" dirty="0" smtClean="0">
                <a:solidFill>
                  <a:schemeClr val="tx2"/>
                </a:solidFill>
                <a:ea typeface="+mj-ea"/>
              </a:rPr>
              <a:t> </a:t>
            </a:r>
          </a:p>
          <a:p>
            <a:r>
              <a:rPr lang="ru-RU" sz="2500" b="0" u="sng" dirty="0" smtClean="0"/>
              <a:t>отсылка в тексте:</a:t>
            </a:r>
          </a:p>
          <a:p>
            <a:r>
              <a:rPr lang="ru-RU" sz="2500" b="0" i="1" dirty="0" smtClean="0">
                <a:solidFill>
                  <a:schemeClr val="tx2"/>
                </a:solidFill>
              </a:rPr>
              <a:t>В конце 30-х — начале 40-х годов В. И. Вернадский сам писал по поводу этой работы: «Многое теперь пришлось бы в ней изменить, но основа мне представляется правильной» </a:t>
            </a:r>
            <a:r>
              <a:rPr lang="en-US" sz="2500" b="0" i="1" dirty="0" smtClean="0">
                <a:solidFill>
                  <a:schemeClr val="tx2"/>
                </a:solidFill>
              </a:rPr>
              <a:t>[</a:t>
            </a:r>
            <a:r>
              <a:rPr lang="ru-RU" sz="2500" b="0" i="1" dirty="0" smtClean="0">
                <a:solidFill>
                  <a:schemeClr val="tx2"/>
                </a:solidFill>
              </a:rPr>
              <a:t>11</a:t>
            </a:r>
            <a:r>
              <a:rPr lang="en-US" sz="2500" b="0" i="1" dirty="0" smtClean="0">
                <a:solidFill>
                  <a:schemeClr val="tx2"/>
                </a:solidFill>
              </a:rPr>
              <a:t>]</a:t>
            </a:r>
            <a:r>
              <a:rPr lang="ru-RU" sz="2500" b="0" i="1" dirty="0" smtClean="0">
                <a:solidFill>
                  <a:schemeClr val="tx2"/>
                </a:solidFill>
              </a:rPr>
              <a:t>.</a:t>
            </a:r>
          </a:p>
          <a:p>
            <a:endParaRPr lang="ru-RU" sz="2500" b="0" u="sng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Затекстовая</a:t>
            </a:r>
            <a:r>
              <a:rPr lang="ru-RU" dirty="0" smtClean="0"/>
              <a:t> ссылка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436914"/>
            <a:ext cx="10515600" cy="5159829"/>
          </a:xfrm>
        </p:spPr>
        <p:txBody>
          <a:bodyPr>
            <a:noAutofit/>
          </a:bodyPr>
          <a:lstStyle/>
          <a:p>
            <a:r>
              <a:rPr lang="ru-RU" sz="2500" b="0" dirty="0" smtClean="0"/>
              <a:t>При отсутствии нумерации записей в </a:t>
            </a:r>
            <a:r>
              <a:rPr lang="ru-RU" sz="2500" b="0" dirty="0" err="1" smtClean="0"/>
              <a:t>затекстовой</a:t>
            </a:r>
            <a:r>
              <a:rPr lang="ru-RU" sz="2500" b="0" dirty="0" smtClean="0"/>
              <a:t> ссылке, в отсылке указывают сведения, позволяющие идентифицировать объект ссылки. </a:t>
            </a:r>
          </a:p>
          <a:p>
            <a:r>
              <a:rPr lang="ru-RU" sz="2500" b="0" dirty="0" smtClean="0"/>
              <a:t>Например, </a:t>
            </a:r>
            <a:r>
              <a:rPr lang="ru-RU" sz="2500" b="0" u="sng" dirty="0" smtClean="0"/>
              <a:t>отсылка в тексте:</a:t>
            </a:r>
            <a:endParaRPr lang="ru-RU" sz="2500" b="0" dirty="0" smtClean="0"/>
          </a:p>
          <a:p>
            <a:r>
              <a:rPr lang="en-US" sz="2500" b="0" i="1" dirty="0" smtClean="0">
                <a:solidFill>
                  <a:schemeClr val="tx2"/>
                </a:solidFill>
              </a:rPr>
              <a:t>[</a:t>
            </a:r>
            <a:r>
              <a:rPr lang="ru-RU" sz="2500" b="0" i="1" dirty="0" smtClean="0">
                <a:solidFill>
                  <a:schemeClr val="tx2"/>
                </a:solidFill>
              </a:rPr>
              <a:t>Пахомов, Петрова</a:t>
            </a:r>
            <a:r>
              <a:rPr lang="en-US" sz="2500" b="0" i="1" dirty="0" smtClean="0">
                <a:solidFill>
                  <a:schemeClr val="tx2"/>
                </a:solidFill>
              </a:rPr>
              <a:t>]</a:t>
            </a:r>
            <a:endParaRPr lang="ru-RU" sz="2500" b="0" i="1" dirty="0" smtClean="0">
              <a:solidFill>
                <a:schemeClr val="tx2"/>
              </a:solidFill>
              <a:ea typeface="+mj-ea"/>
            </a:endParaRPr>
          </a:p>
          <a:p>
            <a:r>
              <a:rPr lang="ru-RU" sz="2500" b="0" u="sng" dirty="0" smtClean="0"/>
              <a:t>в </a:t>
            </a:r>
            <a:r>
              <a:rPr lang="ru-RU" sz="2500" b="0" u="sng" dirty="0" err="1" smtClean="0"/>
              <a:t>затекстовой</a:t>
            </a:r>
            <a:r>
              <a:rPr lang="ru-RU" sz="2500" b="0" u="sng" dirty="0" smtClean="0"/>
              <a:t> ссылке:</a:t>
            </a:r>
          </a:p>
          <a:p>
            <a:r>
              <a:rPr lang="ru-RU" sz="2500" b="0" i="1" dirty="0" smtClean="0">
                <a:solidFill>
                  <a:schemeClr val="tx2"/>
                </a:solidFill>
              </a:rPr>
              <a:t>Пахомов, В. И., Петрова, Г. П. Логистика. Москва : Проспект, 2006. 232 с.</a:t>
            </a:r>
          </a:p>
          <a:p>
            <a:endParaRPr lang="ru-RU" sz="800" b="0" dirty="0" smtClean="0"/>
          </a:p>
          <a:p>
            <a:r>
              <a:rPr lang="ru-RU" sz="2500" b="0" dirty="0" smtClean="0"/>
              <a:t>Например, </a:t>
            </a:r>
            <a:r>
              <a:rPr lang="ru-RU" sz="2500" b="0" u="sng" dirty="0" smtClean="0"/>
              <a:t>отсылка в тексте:</a:t>
            </a:r>
            <a:endParaRPr lang="ru-RU" sz="2500" b="0" dirty="0" smtClean="0"/>
          </a:p>
          <a:p>
            <a:r>
              <a:rPr lang="en-US" sz="2500" b="0" i="1" dirty="0" smtClean="0">
                <a:solidFill>
                  <a:schemeClr val="tx2"/>
                </a:solidFill>
              </a:rPr>
              <a:t>[</a:t>
            </a:r>
            <a:r>
              <a:rPr lang="ru-RU" sz="2500" b="0" i="1" dirty="0" smtClean="0">
                <a:solidFill>
                  <a:schemeClr val="tx2"/>
                </a:solidFill>
              </a:rPr>
              <a:t>Нестационарная аэродинамика баллистического полета</a:t>
            </a:r>
            <a:r>
              <a:rPr lang="en-US" sz="2500" b="0" i="1" dirty="0" smtClean="0">
                <a:solidFill>
                  <a:schemeClr val="tx2"/>
                </a:solidFill>
              </a:rPr>
              <a:t>]</a:t>
            </a:r>
            <a:endParaRPr lang="ru-RU" sz="2500" b="0" i="1" dirty="0" smtClean="0">
              <a:solidFill>
                <a:schemeClr val="tx2"/>
              </a:solidFill>
            </a:endParaRPr>
          </a:p>
          <a:p>
            <a:r>
              <a:rPr lang="ru-RU" sz="2500" b="0" u="sng" dirty="0" smtClean="0"/>
              <a:t>в </a:t>
            </a:r>
            <a:r>
              <a:rPr lang="ru-RU" sz="2500" b="0" u="sng" dirty="0" err="1" smtClean="0"/>
              <a:t>затекстовой</a:t>
            </a:r>
            <a:r>
              <a:rPr lang="ru-RU" sz="2500" b="0" u="sng" dirty="0" smtClean="0"/>
              <a:t> ссылке:</a:t>
            </a:r>
          </a:p>
          <a:p>
            <a:r>
              <a:rPr lang="ru-RU" sz="2500" b="0" i="1" dirty="0" smtClean="0">
                <a:solidFill>
                  <a:schemeClr val="tx2"/>
                </a:solidFill>
              </a:rPr>
              <a:t>Нестационарная аэродинамика баллистического полета / Ю. М. </a:t>
            </a:r>
            <a:r>
              <a:rPr lang="ru-RU" sz="2500" b="0" i="1" dirty="0" err="1" smtClean="0">
                <a:solidFill>
                  <a:schemeClr val="tx2"/>
                </a:solidFill>
              </a:rPr>
              <a:t>Липницкий</a:t>
            </a:r>
            <a:r>
              <a:rPr lang="ru-RU" sz="2500" b="0" i="1" dirty="0" smtClean="0">
                <a:solidFill>
                  <a:schemeClr val="tx2"/>
                </a:solidFill>
              </a:rPr>
              <a:t> и др. Москва, 2003. 176 с.</a:t>
            </a:r>
            <a:endParaRPr lang="ru-RU" sz="2500" b="0" u="sng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Затекстовая</a:t>
            </a:r>
            <a:r>
              <a:rPr lang="ru-RU" dirty="0" smtClean="0"/>
              <a:t> ссылка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436914"/>
            <a:ext cx="10515600" cy="5159829"/>
          </a:xfrm>
        </p:spPr>
        <p:txBody>
          <a:bodyPr>
            <a:noAutofit/>
          </a:bodyPr>
          <a:lstStyle/>
          <a:p>
            <a:r>
              <a:rPr lang="ru-RU" sz="3200" b="0" dirty="0" smtClean="0"/>
              <a:t>Если ссылку приводят на конкретный фрагмент текста документа, в отсылке указывают порядковый номер записи ссылки и страницы, на которых помещен объект ссылки. Сведения разделяют запятой. </a:t>
            </a:r>
          </a:p>
          <a:p>
            <a:r>
              <a:rPr lang="ru-RU" sz="3200" b="0" dirty="0" smtClean="0"/>
              <a:t>Например, </a:t>
            </a:r>
            <a:r>
              <a:rPr lang="ru-RU" sz="3200" b="0" u="sng" dirty="0" smtClean="0"/>
              <a:t>отсылки в тексте:</a:t>
            </a:r>
            <a:endParaRPr lang="ru-RU" sz="3200" b="0" dirty="0" smtClean="0"/>
          </a:p>
          <a:p>
            <a:r>
              <a:rPr lang="en-US" sz="3200" b="0" i="1" dirty="0" smtClean="0">
                <a:solidFill>
                  <a:srgbClr val="C00000"/>
                </a:solidFill>
              </a:rPr>
              <a:t>[</a:t>
            </a:r>
            <a:r>
              <a:rPr lang="ru-RU" sz="3200" b="0" i="1" dirty="0" smtClean="0">
                <a:solidFill>
                  <a:srgbClr val="C00000"/>
                </a:solidFill>
              </a:rPr>
              <a:t>10, с. 81</a:t>
            </a:r>
            <a:r>
              <a:rPr lang="en-US" sz="3200" b="0" i="1" dirty="0" smtClean="0">
                <a:solidFill>
                  <a:srgbClr val="C00000"/>
                </a:solidFill>
              </a:rPr>
              <a:t>]</a:t>
            </a:r>
            <a:endParaRPr lang="ru-RU" sz="3200" b="0" i="1" dirty="0" smtClean="0">
              <a:solidFill>
                <a:srgbClr val="C00000"/>
              </a:solidFill>
            </a:endParaRPr>
          </a:p>
          <a:p>
            <a:r>
              <a:rPr lang="en-US" sz="3200" b="0" i="1" dirty="0" smtClean="0">
                <a:solidFill>
                  <a:srgbClr val="C00000"/>
                </a:solidFill>
              </a:rPr>
              <a:t>[</a:t>
            </a:r>
            <a:r>
              <a:rPr lang="ru-RU" sz="3200" b="0" i="1" dirty="0" smtClean="0">
                <a:solidFill>
                  <a:srgbClr val="C00000"/>
                </a:solidFill>
              </a:rPr>
              <a:t>10, с. 106</a:t>
            </a:r>
            <a:r>
              <a:rPr lang="en-US" sz="3200" b="0" i="1" dirty="0" smtClean="0">
                <a:solidFill>
                  <a:srgbClr val="C00000"/>
                </a:solidFill>
              </a:rPr>
              <a:t>]</a:t>
            </a:r>
            <a:endParaRPr lang="ru-RU" sz="3200" b="0" i="1" dirty="0" smtClean="0">
              <a:solidFill>
                <a:srgbClr val="C00000"/>
              </a:solidFill>
            </a:endParaRPr>
          </a:p>
          <a:p>
            <a:r>
              <a:rPr lang="ru-RU" sz="3200" b="0" u="sng" dirty="0" smtClean="0"/>
              <a:t>в </a:t>
            </a:r>
            <a:r>
              <a:rPr lang="ru-RU" sz="3200" b="0" u="sng" dirty="0" err="1" smtClean="0"/>
              <a:t>затекстовой</a:t>
            </a:r>
            <a:r>
              <a:rPr lang="ru-RU" sz="3200" b="0" u="sng" dirty="0" smtClean="0"/>
              <a:t> ссылке:</a:t>
            </a:r>
          </a:p>
          <a:p>
            <a:r>
              <a:rPr lang="ru-RU" sz="3200" b="0" i="1" dirty="0" smtClean="0">
                <a:solidFill>
                  <a:srgbClr val="C00000"/>
                </a:solidFill>
              </a:rPr>
              <a:t>10. Бердяев, Н. А. Смысл истории. Москва : Мысль, 1990. 175 с. </a:t>
            </a:r>
            <a:endParaRPr lang="ru-RU" sz="3200" b="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Повторную </a:t>
            </a:r>
            <a:r>
              <a:rPr lang="ru-RU" dirty="0" err="1" smtClean="0"/>
              <a:t>затекстовую</a:t>
            </a:r>
            <a:r>
              <a:rPr lang="ru-RU" dirty="0" smtClean="0"/>
              <a:t> ссылку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436914"/>
            <a:ext cx="10515600" cy="5029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800" b="0" dirty="0" smtClean="0"/>
              <a:t>на один и тот же документ (группу документов или его часть) приводят в сокращенной форме при условии, что все необходимые для идентификации и поиска этого документа библиографические сведения указаны в первичной ссылке на него.</a:t>
            </a:r>
          </a:p>
          <a:p>
            <a:pPr>
              <a:spcBef>
                <a:spcPts val="0"/>
              </a:spcBef>
            </a:pPr>
            <a:r>
              <a:rPr lang="ru-RU" sz="2800" b="0" dirty="0" smtClean="0"/>
              <a:t>Например, </a:t>
            </a:r>
            <a:r>
              <a:rPr lang="ru-RU" sz="2800" b="0" u="sng" dirty="0" smtClean="0"/>
              <a:t>первичная: </a:t>
            </a:r>
          </a:p>
          <a:p>
            <a:pPr>
              <a:spcBef>
                <a:spcPts val="0"/>
              </a:spcBef>
            </a:pPr>
            <a:r>
              <a:rPr lang="ru-RU" sz="2800" b="0" i="1" dirty="0" smtClean="0">
                <a:solidFill>
                  <a:schemeClr val="tx2"/>
                </a:solidFill>
              </a:rPr>
              <a:t>57. Шапкин, А. С. Экономические и финансовые риски: оценка, управление, портфель инвестиций. Изд. 3-е. Москва, 2004. 536 с.</a:t>
            </a:r>
          </a:p>
          <a:p>
            <a:pPr>
              <a:spcBef>
                <a:spcPts val="0"/>
              </a:spcBef>
            </a:pPr>
            <a:r>
              <a:rPr lang="ru-RU" sz="2800" b="0" u="sng" dirty="0" smtClean="0"/>
              <a:t>повторная:</a:t>
            </a:r>
          </a:p>
          <a:p>
            <a:pPr>
              <a:spcBef>
                <a:spcPts val="0"/>
              </a:spcBef>
            </a:pPr>
            <a:r>
              <a:rPr lang="ru-RU" sz="2800" b="0" i="1" dirty="0" smtClean="0">
                <a:solidFill>
                  <a:schemeClr val="tx2"/>
                </a:solidFill>
              </a:rPr>
              <a:t>62. Шапкин, А. С. Экономические и финансовые риски. С. 302.</a:t>
            </a:r>
          </a:p>
          <a:p>
            <a:pPr>
              <a:spcBef>
                <a:spcPts val="0"/>
              </a:spcBef>
            </a:pPr>
            <a:r>
              <a:rPr lang="ru-RU" sz="2800" b="0" dirty="0" smtClean="0"/>
              <a:t>либо, при последовательном расположении</a:t>
            </a:r>
          </a:p>
          <a:p>
            <a:pPr>
              <a:spcBef>
                <a:spcPts val="0"/>
              </a:spcBef>
            </a:pPr>
            <a:r>
              <a:rPr lang="ru-RU" sz="2800" b="0" i="1" dirty="0" smtClean="0">
                <a:solidFill>
                  <a:schemeClr val="tx2"/>
                </a:solidFill>
              </a:rPr>
              <a:t>63. Там же. С. 348.</a:t>
            </a:r>
          </a:p>
          <a:p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Комплексные ссылки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317171"/>
            <a:ext cx="10515600" cy="514894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3100" b="0" dirty="0" smtClean="0"/>
              <a:t>содержат информацию о нескольких источниках, которые отделяют друг от друга точкой с запятой с пробелами до и после знака. Каждую из ссылок в составе комплексной ссылки оформляют по общим правилам. </a:t>
            </a:r>
          </a:p>
          <a:p>
            <a:pPr>
              <a:spcBef>
                <a:spcPts val="0"/>
              </a:spcBef>
            </a:pPr>
            <a:r>
              <a:rPr lang="ru-RU" sz="3100" b="0" dirty="0" smtClean="0"/>
              <a:t>Если возникает необходимость сослаться на мнение, разделяемое рядом авторов, либо аргументируемое в нескольких работах одного и того же автора, то следует отметить все порядковые номера источников.</a:t>
            </a:r>
          </a:p>
          <a:p>
            <a:pPr>
              <a:spcBef>
                <a:spcPts val="0"/>
              </a:spcBef>
            </a:pPr>
            <a:endParaRPr lang="ru-RU" sz="800" b="0" dirty="0" smtClean="0"/>
          </a:p>
          <a:p>
            <a:pPr>
              <a:spcBef>
                <a:spcPts val="0"/>
              </a:spcBef>
            </a:pPr>
            <a:r>
              <a:rPr lang="ru-RU" sz="3100" b="0" dirty="0" smtClean="0"/>
              <a:t>Например, </a:t>
            </a:r>
            <a:r>
              <a:rPr lang="ru-RU" sz="3100" b="0" u="sng" dirty="0" err="1" smtClean="0"/>
              <a:t>внутритекстовая</a:t>
            </a:r>
            <a:r>
              <a:rPr lang="ru-RU" sz="3100" b="0" u="sng" dirty="0" smtClean="0"/>
              <a:t> комплексная ссылка: </a:t>
            </a:r>
          </a:p>
          <a:p>
            <a:pPr>
              <a:spcBef>
                <a:spcPts val="0"/>
              </a:spcBef>
            </a:pPr>
            <a:r>
              <a:rPr lang="ru-RU" sz="3100" b="0" i="1" dirty="0" smtClean="0">
                <a:solidFill>
                  <a:srgbClr val="C00000"/>
                </a:solidFill>
              </a:rPr>
              <a:t>Исследованиями ряда авторов (15 ; 38 ; 103) установлено, что…</a:t>
            </a:r>
            <a:endParaRPr lang="ru-RU" sz="3100" b="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Комплексные ссылки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317171"/>
            <a:ext cx="10515600" cy="514894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3200" b="0" dirty="0" smtClean="0"/>
              <a:t>применяются в случаях, когда необходимо указать страницы цитируемых работ в сочетании с общими номерами остальных источников.</a:t>
            </a:r>
          </a:p>
          <a:p>
            <a:pPr>
              <a:spcBef>
                <a:spcPts val="0"/>
              </a:spcBef>
            </a:pPr>
            <a:endParaRPr lang="ru-RU" sz="800" b="0" dirty="0" smtClean="0"/>
          </a:p>
          <a:p>
            <a:pPr>
              <a:spcBef>
                <a:spcPts val="0"/>
              </a:spcBef>
            </a:pPr>
            <a:r>
              <a:rPr lang="ru-RU" sz="3200" b="0" dirty="0" smtClean="0"/>
              <a:t>Например, </a:t>
            </a:r>
            <a:r>
              <a:rPr lang="ru-RU" sz="3200" b="0" u="sng" dirty="0" err="1" smtClean="0"/>
              <a:t>внутритекстовая</a:t>
            </a:r>
            <a:r>
              <a:rPr lang="ru-RU" sz="3200" b="0" u="sng" dirty="0" smtClean="0"/>
              <a:t> комплексная ссылка: </a:t>
            </a:r>
          </a:p>
          <a:p>
            <a:pPr>
              <a:spcBef>
                <a:spcPts val="0"/>
              </a:spcBef>
            </a:pPr>
            <a:r>
              <a:rPr lang="ru-RU" sz="3200" b="0" i="1" dirty="0" smtClean="0">
                <a:solidFill>
                  <a:srgbClr val="C00000"/>
                </a:solidFill>
              </a:rPr>
              <a:t>Как видно из исследований последних лет (12 ; 34 ; 52. С. 14-19 ; 64. С. 21-23)...</a:t>
            </a:r>
            <a:endParaRPr lang="ru-RU" sz="3200" b="0" dirty="0" smtClean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</a:pPr>
            <a:endParaRPr lang="ru-RU" sz="2800" b="0" i="1" dirty="0" smtClean="0">
              <a:solidFill>
                <a:schemeClr val="tx2"/>
              </a:solidFill>
            </a:endParaRPr>
          </a:p>
          <a:p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Комплексные ссылки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317171"/>
            <a:ext cx="10515600" cy="514894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3200" b="0" dirty="0" smtClean="0"/>
              <a:t>Если в комплекс включено несколько приведенных подряд ссылок, содержащих записи с идентичными заголовками (работы одних и тех же авторов), то заголовки во второй и последующих ссылках могут быть заменены их словесными эквивалентами «Его же», «Её же», «Их же».</a:t>
            </a:r>
          </a:p>
          <a:p>
            <a:pPr>
              <a:spcBef>
                <a:spcPts val="0"/>
              </a:spcBef>
            </a:pPr>
            <a:endParaRPr lang="ru-RU" sz="800" b="0" dirty="0" smtClean="0"/>
          </a:p>
          <a:p>
            <a:pPr>
              <a:spcBef>
                <a:spcPts val="0"/>
              </a:spcBef>
            </a:pPr>
            <a:r>
              <a:rPr lang="ru-RU" sz="3200" b="0" dirty="0" smtClean="0"/>
              <a:t>Например, </a:t>
            </a:r>
            <a:r>
              <a:rPr lang="ru-RU" sz="3200" b="0" u="sng" dirty="0" smtClean="0"/>
              <a:t>подстрочная комплексная ссылка: </a:t>
            </a:r>
          </a:p>
          <a:p>
            <a:pPr>
              <a:spcBef>
                <a:spcPts val="0"/>
              </a:spcBef>
            </a:pPr>
            <a:r>
              <a:rPr lang="ru-RU" sz="3200" b="0" baseline="30000" dirty="0" smtClean="0">
                <a:solidFill>
                  <a:srgbClr val="C00000"/>
                </a:solidFill>
              </a:rPr>
              <a:t>* </a:t>
            </a:r>
            <a:r>
              <a:rPr lang="ru-RU" sz="3200" b="0" i="1" dirty="0" smtClean="0">
                <a:solidFill>
                  <a:srgbClr val="C00000"/>
                </a:solidFill>
              </a:rPr>
              <a:t>Лихачев, Д. С. Образ города // Историческое краеведение в СССР: вопросы теории и практики : сб. </a:t>
            </a:r>
            <a:r>
              <a:rPr lang="ru-RU" sz="3200" b="0" i="1" dirty="0" err="1" smtClean="0">
                <a:solidFill>
                  <a:srgbClr val="C00000"/>
                </a:solidFill>
              </a:rPr>
              <a:t>науч</a:t>
            </a:r>
            <a:r>
              <a:rPr lang="ru-RU" sz="3200" b="0" i="1" dirty="0" smtClean="0">
                <a:solidFill>
                  <a:srgbClr val="C00000"/>
                </a:solidFill>
              </a:rPr>
              <a:t>. ст. Киев, 1991. С. 183-188 ; Его же. Окно в Европу </a:t>
            </a:r>
            <a:r>
              <a:rPr lang="ru-RU" sz="2800" b="0" i="1" dirty="0" smtClean="0">
                <a:solidFill>
                  <a:srgbClr val="C00000"/>
                </a:solidFill>
              </a:rPr>
              <a:t>— врата в Россию // Всемирное слово. 1992. № 2. С. 22-23.</a:t>
            </a:r>
          </a:p>
          <a:p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Комплексные ссылки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317171"/>
            <a:ext cx="10515600" cy="514894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3200" b="0" dirty="0" smtClean="0"/>
              <a:t>Идентичные заголовки также могут быть опущены. В этом случае после заголовка в первой ссылке ставится двоеточие, а перед основным заглавием каждой ссылки проставляют её порядковый номер.</a:t>
            </a:r>
          </a:p>
          <a:p>
            <a:pPr>
              <a:spcBef>
                <a:spcPts val="0"/>
              </a:spcBef>
            </a:pPr>
            <a:endParaRPr lang="ru-RU" sz="800" b="0" dirty="0" smtClean="0"/>
          </a:p>
          <a:p>
            <a:pPr>
              <a:spcBef>
                <a:spcPts val="0"/>
              </a:spcBef>
            </a:pPr>
            <a:r>
              <a:rPr lang="ru-RU" sz="3200" b="0" dirty="0" smtClean="0"/>
              <a:t>Например, </a:t>
            </a:r>
            <a:r>
              <a:rPr lang="ru-RU" sz="3200" b="0" u="sng" dirty="0" err="1" smtClean="0"/>
              <a:t>затекстовая</a:t>
            </a:r>
            <a:r>
              <a:rPr lang="ru-RU" sz="3200" b="0" u="sng" dirty="0" smtClean="0"/>
              <a:t>  комплексная ссылка: </a:t>
            </a:r>
          </a:p>
          <a:p>
            <a:pPr>
              <a:spcBef>
                <a:spcPts val="0"/>
              </a:spcBef>
            </a:pPr>
            <a:r>
              <a:rPr lang="ru-RU" sz="3200" b="0" i="1" dirty="0" smtClean="0">
                <a:solidFill>
                  <a:srgbClr val="C00000"/>
                </a:solidFill>
              </a:rPr>
              <a:t>25 </a:t>
            </a:r>
            <a:r>
              <a:rPr lang="ru-RU" sz="3200" b="0" i="1" dirty="0" err="1" smtClean="0">
                <a:solidFill>
                  <a:srgbClr val="C00000"/>
                </a:solidFill>
              </a:rPr>
              <a:t>Кнабе</a:t>
            </a:r>
            <a:r>
              <a:rPr lang="ru-RU" sz="3200" b="0" i="1" dirty="0" smtClean="0">
                <a:solidFill>
                  <a:srgbClr val="C00000"/>
                </a:solidFill>
              </a:rPr>
              <a:t>, Г. С.: 1) Понятие энтелехии и история культуры // Вопросы философии. 1993. № 5. С. 64-74. ; 2) Русская античность: содержание, роль и судьба античного наследия в культуре России. Москва, 1999.</a:t>
            </a:r>
          </a:p>
          <a:p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Оформление списка документов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0" dirty="0" smtClean="0"/>
              <a:t>Количество и характер источников в списке дают представление о степени изученности конкретной проблемы автором работы, документально подтверждают точность и достоверность приведенных в тексте заимствований: ссылок, цитат, информационных и статистических данных. Библиографический список представляет самостоятельную ценность как справочный аппарат для других исследователей.</a:t>
            </a:r>
            <a:endParaRPr lang="ru-RU" sz="3200" b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Оформление списка документов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0" dirty="0" smtClean="0"/>
              <a:t>Способ группировки источников в списке определяется автором в зависимости от объема работы и перечня изученных им документов. Автор может руководствоваться правилами, принятыми в его научном сообществе (организации), требованиями редакционного совета издания (где планируется публикация), рекомендациями совета по защите диссертаций и т. д. </a:t>
            </a:r>
            <a:endParaRPr lang="ru-RU" sz="3200" b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Оформление библиографической части </a:t>
            </a:r>
            <a:br>
              <a:rPr lang="ru-RU" dirty="0" smtClean="0"/>
            </a:br>
            <a:r>
              <a:rPr lang="ru-RU" dirty="0" smtClean="0"/>
              <a:t>рукописи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090057"/>
            <a:ext cx="10515600" cy="4086906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3600" b="0" dirty="0" smtClean="0"/>
              <a:t> оформление библиографической ссылки; </a:t>
            </a:r>
          </a:p>
          <a:p>
            <a:pPr lvl="0">
              <a:buFont typeface="Wingdings" pitchFamily="2" charset="2"/>
              <a:buChar char="ü"/>
            </a:pPr>
            <a:r>
              <a:rPr lang="ru-RU" sz="3600" b="0" dirty="0" smtClean="0"/>
              <a:t> использование цитат и ссылок;</a:t>
            </a:r>
          </a:p>
          <a:p>
            <a:pPr>
              <a:buFont typeface="Wingdings" pitchFamily="2" charset="2"/>
              <a:buChar char="ü"/>
            </a:pPr>
            <a:r>
              <a:rPr lang="ru-RU" sz="3600" b="0" dirty="0" smtClean="0"/>
              <a:t> оформление списка документов.</a:t>
            </a:r>
            <a:br>
              <a:rPr lang="ru-RU" sz="3600" b="0" dirty="0" smtClean="0"/>
            </a:br>
            <a:endParaRPr lang="ru-RU" sz="3600" b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Оформление списка документов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654629"/>
            <a:ext cx="10515600" cy="48768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ru-RU" sz="3200" b="0" dirty="0" smtClean="0"/>
              <a:t>Варианты расположения литературы в списке: </a:t>
            </a:r>
          </a:p>
          <a:p>
            <a:pPr lvl="0">
              <a:spcBef>
                <a:spcPts val="0"/>
              </a:spcBef>
              <a:buFont typeface="Wingdings" pitchFamily="2" charset="2"/>
              <a:buChar char="ü"/>
            </a:pPr>
            <a:r>
              <a:rPr lang="ru-RU" sz="3200" b="0" dirty="0" smtClean="0"/>
              <a:t> по видам/типам документов </a:t>
            </a:r>
            <a:r>
              <a:rPr lang="ru-RU" sz="3200" dirty="0" smtClean="0"/>
              <a:t>— </a:t>
            </a:r>
            <a:r>
              <a:rPr lang="ru-RU" sz="3200" b="0" dirty="0" smtClean="0"/>
              <a:t>книги, статьи, ноты, карты, электронные ресурсы, аудиозаписи, фильмы, мультимедиа;</a:t>
            </a:r>
          </a:p>
          <a:p>
            <a:pPr lvl="0">
              <a:spcBef>
                <a:spcPts val="0"/>
              </a:spcBef>
              <a:buFont typeface="Wingdings" pitchFamily="2" charset="2"/>
              <a:buChar char="ü"/>
            </a:pPr>
            <a:r>
              <a:rPr lang="ru-RU" sz="3200" b="0" dirty="0" smtClean="0"/>
              <a:t> по характеру документов </a:t>
            </a:r>
            <a:r>
              <a:rPr lang="ru-RU" sz="3200" dirty="0" smtClean="0"/>
              <a:t>— </a:t>
            </a:r>
            <a:r>
              <a:rPr lang="ru-RU" sz="3200" b="0" dirty="0" smtClean="0"/>
              <a:t>официальные, архивные, нормативно-технические, справочные и др.; </a:t>
            </a:r>
          </a:p>
          <a:p>
            <a:pPr lvl="0">
              <a:spcBef>
                <a:spcPts val="0"/>
              </a:spcBef>
              <a:buFont typeface="Wingdings" pitchFamily="2" charset="2"/>
              <a:buChar char="ü"/>
            </a:pPr>
            <a:r>
              <a:rPr lang="ru-RU" sz="3200" b="0" smtClean="0"/>
              <a:t> по </a:t>
            </a:r>
            <a:r>
              <a:rPr lang="ru-RU" sz="3200" b="0" dirty="0" smtClean="0"/>
              <a:t>мере использования </a:t>
            </a:r>
            <a:r>
              <a:rPr lang="ru-RU" sz="3200" dirty="0" smtClean="0"/>
              <a:t>— </a:t>
            </a:r>
            <a:r>
              <a:rPr lang="ru-RU" sz="3200" b="0" dirty="0" smtClean="0"/>
              <a:t>по главам и разделам (применяют для небольших списков); </a:t>
            </a:r>
          </a:p>
          <a:p>
            <a:pPr lvl="0">
              <a:spcBef>
                <a:spcPts val="0"/>
              </a:spcBef>
              <a:buFont typeface="Wingdings" pitchFamily="2" charset="2"/>
              <a:buChar char="ü"/>
            </a:pPr>
            <a:r>
              <a:rPr lang="ru-RU" sz="3200" b="0" dirty="0" smtClean="0"/>
              <a:t> по хронологии (прямой и обратной);</a:t>
            </a:r>
          </a:p>
          <a:p>
            <a:pPr lvl="0">
              <a:spcBef>
                <a:spcPts val="0"/>
              </a:spcBef>
              <a:buFont typeface="Wingdings" pitchFamily="2" charset="2"/>
              <a:buChar char="ü"/>
            </a:pPr>
            <a:r>
              <a:rPr lang="ru-RU" sz="3200" b="0" dirty="0" smtClean="0"/>
              <a:t> по языку публикации и др. </a:t>
            </a:r>
          </a:p>
          <a:p>
            <a:r>
              <a:rPr lang="ru-RU" sz="3200" b="0" dirty="0" smtClean="0"/>
              <a:t>Внутри разделов сведения об источниках чаще всего располагаются в алфавите заголовков (фамилий авторов) или заглавий документов.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729342" y="914400"/>
            <a:ext cx="7380515" cy="581297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b="0" dirty="0" smtClean="0"/>
              <a:t>Для создания презентации использованы: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b="0" dirty="0" smtClean="0"/>
              <a:t> ГОСТ Р 7.0.108-2022 Библиографические ссылки на электронные документы, размещенные в информационно-телекоммуникационных сетях.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b="0" dirty="0" smtClean="0"/>
              <a:t> ГОСТ Р 7.0.5-2008 Библиографическая ссылка.</a:t>
            </a:r>
          </a:p>
          <a:p>
            <a:pPr>
              <a:spcBef>
                <a:spcPts val="0"/>
              </a:spcBef>
            </a:pPr>
            <a:endParaRPr lang="ru-RU" sz="800" b="0" dirty="0" smtClean="0"/>
          </a:p>
          <a:p>
            <a:pPr>
              <a:spcBef>
                <a:spcPts val="0"/>
              </a:spcBef>
            </a:pPr>
            <a:r>
              <a:rPr lang="ru-RU" b="0" dirty="0" smtClean="0"/>
              <a:t>С полным текстом стандартов можно ознакомиться: </a:t>
            </a:r>
            <a:endParaRPr lang="ru-RU" sz="800" b="0" dirty="0" smtClean="0"/>
          </a:p>
          <a:p>
            <a:pPr>
              <a:spcBef>
                <a:spcPts val="0"/>
              </a:spcBef>
            </a:pPr>
            <a:endParaRPr lang="ru-RU" sz="800" b="0" dirty="0" smtClean="0"/>
          </a:p>
          <a:p>
            <a:pPr>
              <a:spcBef>
                <a:spcPts val="0"/>
              </a:spcBef>
            </a:pPr>
            <a:r>
              <a:rPr lang="ru-RU" b="0" dirty="0" smtClean="0"/>
              <a:t>Библиотека. </a:t>
            </a:r>
            <a:r>
              <a:rPr lang="ru-RU" b="0" dirty="0" err="1" smtClean="0"/>
              <a:t>Cтандарты</a:t>
            </a:r>
            <a:r>
              <a:rPr lang="ru-RU" b="0" dirty="0" smtClean="0"/>
              <a:t> СИБИД (Стандарты по информации, библиотечному и издательскому делу) : раздел // Омский государственный университет им. Ф.М. Достоевского : офиц. сайт. </a:t>
            </a:r>
            <a:r>
              <a:rPr lang="en-US" b="0" i="1" dirty="0" smtClean="0"/>
              <a:t>URL</a:t>
            </a:r>
            <a:r>
              <a:rPr lang="ru-RU" b="0" i="1" dirty="0" smtClean="0"/>
              <a:t>: </a:t>
            </a:r>
            <a:r>
              <a:rPr lang="en-US" b="0" dirty="0" smtClean="0">
                <a:hlinkClick r:id="rId2"/>
              </a:rPr>
              <a:t>https://omsu.ru/about/structure/science/ub/sibid/index.php</a:t>
            </a:r>
            <a:r>
              <a:rPr lang="ru-RU" b="0" dirty="0" smtClean="0"/>
              <a:t> : (дата обращения: 21.01.2023). </a:t>
            </a:r>
          </a:p>
          <a:p>
            <a:pPr>
              <a:spcBef>
                <a:spcPts val="0"/>
              </a:spcBef>
            </a:pPr>
            <a:endParaRPr lang="ru-RU" b="0" dirty="0" smtClean="0"/>
          </a:p>
          <a:p>
            <a:pPr algn="r">
              <a:spcBef>
                <a:spcPts val="0"/>
              </a:spcBef>
            </a:pPr>
            <a:endParaRPr lang="ru-RU" sz="1700" b="0" dirty="0" smtClean="0"/>
          </a:p>
          <a:p>
            <a:pPr algn="r">
              <a:spcBef>
                <a:spcPts val="0"/>
              </a:spcBef>
            </a:pPr>
            <a:endParaRPr lang="ru-RU" sz="1700" b="0" dirty="0" smtClean="0"/>
          </a:p>
          <a:p>
            <a:pPr algn="r">
              <a:spcBef>
                <a:spcPts val="0"/>
              </a:spcBef>
            </a:pPr>
            <a:endParaRPr lang="ru-RU" sz="1700" b="0" dirty="0" smtClean="0"/>
          </a:p>
        </p:txBody>
      </p:sp>
      <p:pic>
        <p:nvPicPr>
          <p:cNvPr id="6" name="Содержимое 3" descr="d3f3d887b918570b12fc223c.jpg"/>
          <p:cNvPicPr>
            <a:picLocks noChangeAspect="1"/>
          </p:cNvPicPr>
          <p:nvPr/>
        </p:nvPicPr>
        <p:blipFill>
          <a:blip r:embed="rId3" cstate="print"/>
          <a:srcRect l="3274" r="2976"/>
          <a:stretch>
            <a:fillRect/>
          </a:stretch>
        </p:blipFill>
        <p:spPr>
          <a:xfrm>
            <a:off x="8382000" y="2013857"/>
            <a:ext cx="3778900" cy="2116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8490857" y="4201887"/>
            <a:ext cx="35487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https://yandex.ru/images/search?text=%D1%80%D0%B8%D1%81%D1%83%D0%BD%D0%BE%D0%BA%20%D0%B1%D0%B8%D0%B1%D0%BB%D0%B8%D0%BE%D1%82%D0%B5%D0%BA%D0%B0&amp;stype=image&amp;lr=66&amp;source=serp&amp;p=2&amp;pos=6&amp;rpt=simage&amp;img_url=http%3A%2F%2Flibmir.com%2Fi%2F41%2F290141%2Fimage39.jpg</a:t>
            </a:r>
            <a:endParaRPr lang="ru-RU" sz="11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Библиографическая ссылка —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0" dirty="0" smtClean="0"/>
              <a:t>совокупность библиографических сведений о цитируемом, рассматриваемом или упоминаемом в тексте документе (его составной части или группе документов), необходимых для его идентификации и последующего (повторного) обращения.</a:t>
            </a:r>
            <a:endParaRPr lang="ru-RU" sz="3600" b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571" y="365126"/>
            <a:ext cx="10646229" cy="1224188"/>
          </a:xfrm>
        </p:spPr>
        <p:txBody>
          <a:bodyPr>
            <a:noAutofit/>
          </a:bodyPr>
          <a:lstStyle/>
          <a:p>
            <a:r>
              <a:rPr lang="ru-RU" dirty="0" smtClean="0"/>
              <a:t>Схема библиографической ссылки</a:t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1114" y="1556657"/>
            <a:ext cx="10602686" cy="4620306"/>
          </a:xfrm>
        </p:spPr>
        <p:txBody>
          <a:bodyPr>
            <a:normAutofit/>
          </a:bodyPr>
          <a:lstStyle/>
          <a:p>
            <a:r>
              <a:rPr lang="ru-RU" sz="3200" b="0" spc="100" dirty="0" smtClean="0">
                <a:solidFill>
                  <a:schemeClr val="accent5">
                    <a:lumMod val="10000"/>
                  </a:schemeClr>
                </a:solidFill>
              </a:rPr>
              <a:t>Заголовок описания </a:t>
            </a:r>
            <a:r>
              <a:rPr lang="ru-RU" sz="3200" b="0" i="1" spc="100" dirty="0" smtClean="0">
                <a:solidFill>
                  <a:schemeClr val="accent5">
                    <a:lumMod val="10000"/>
                  </a:schemeClr>
                </a:solidFill>
              </a:rPr>
              <a:t>(Ф</a:t>
            </a:r>
            <a:r>
              <a:rPr lang="ru-RU" sz="3200" b="0" i="1" spc="100" dirty="0" smtClean="0">
                <a:solidFill>
                  <a:srgbClr val="FF0000"/>
                </a:solidFill>
              </a:rPr>
              <a:t>,</a:t>
            </a:r>
            <a:r>
              <a:rPr lang="ru-RU" sz="3200" b="0" i="1" spc="100" dirty="0" smtClean="0">
                <a:solidFill>
                  <a:schemeClr val="accent5">
                    <a:lumMod val="10000"/>
                  </a:schemeClr>
                </a:solidFill>
              </a:rPr>
              <a:t>И.О. автора)</a:t>
            </a:r>
            <a:r>
              <a:rPr lang="ru-RU" sz="3200" b="0" spc="100" dirty="0" smtClean="0">
                <a:solidFill>
                  <a:srgbClr val="FF0000"/>
                </a:solidFill>
              </a:rPr>
              <a:t>.</a:t>
            </a:r>
            <a:r>
              <a:rPr lang="ru-RU" sz="3200" b="0" spc="100" dirty="0" smtClean="0">
                <a:solidFill>
                  <a:schemeClr val="accent5">
                    <a:lumMod val="10000"/>
                  </a:schemeClr>
                </a:solidFill>
              </a:rPr>
              <a:t> Область заглавия </a:t>
            </a:r>
            <a:r>
              <a:rPr lang="ru-RU" sz="3200" b="0" i="1" spc="100" dirty="0" smtClean="0">
                <a:solidFill>
                  <a:schemeClr val="accent5">
                    <a:lumMod val="10000"/>
                  </a:schemeClr>
                </a:solidFill>
              </a:rPr>
              <a:t>(Название документа)</a:t>
            </a:r>
            <a:r>
              <a:rPr lang="ru-RU" sz="3200" b="0" spc="100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ru-RU" sz="3200" b="0" spc="100" dirty="0" smtClean="0">
                <a:solidFill>
                  <a:srgbClr val="FF0000"/>
                </a:solidFill>
              </a:rPr>
              <a:t>:</a:t>
            </a:r>
            <a:r>
              <a:rPr lang="ru-RU" sz="3200" b="0" spc="100" dirty="0" smtClean="0">
                <a:solidFill>
                  <a:schemeClr val="accent5">
                    <a:lumMod val="10000"/>
                  </a:schemeClr>
                </a:solidFill>
              </a:rPr>
              <a:t> сведения, относящиеся к заглавию </a:t>
            </a:r>
            <a:r>
              <a:rPr lang="ru-RU" sz="3200" b="0" i="1" spc="100" dirty="0" smtClean="0">
                <a:solidFill>
                  <a:schemeClr val="accent5">
                    <a:lumMod val="10000"/>
                  </a:schemeClr>
                </a:solidFill>
              </a:rPr>
              <a:t>(справочник, учебник и т.д.) </a:t>
            </a:r>
            <a:r>
              <a:rPr lang="ru-RU" sz="3200" b="0" spc="100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ru-RU" sz="3200" b="0" spc="100" dirty="0" smtClean="0">
                <a:solidFill>
                  <a:srgbClr val="FF0000"/>
                </a:solidFill>
              </a:rPr>
              <a:t>/</a:t>
            </a:r>
            <a:r>
              <a:rPr lang="ru-RU" sz="3200" b="0" spc="100" dirty="0" smtClean="0">
                <a:solidFill>
                  <a:schemeClr val="accent5">
                    <a:lumMod val="10000"/>
                  </a:schemeClr>
                </a:solidFill>
              </a:rPr>
              <a:t> сведения об ответственности </a:t>
            </a:r>
            <a:r>
              <a:rPr lang="ru-RU" sz="3200" b="0" i="1" spc="100" dirty="0" smtClean="0">
                <a:solidFill>
                  <a:schemeClr val="accent5">
                    <a:lumMod val="10000"/>
                  </a:schemeClr>
                </a:solidFill>
              </a:rPr>
              <a:t>(И.О.Ф. авторов </a:t>
            </a:r>
            <a:r>
              <a:rPr lang="ru-RU" sz="3200" b="0" i="1" spc="100" dirty="0" smtClean="0">
                <a:solidFill>
                  <a:srgbClr val="FF0000"/>
                </a:solidFill>
              </a:rPr>
              <a:t>;</a:t>
            </a:r>
            <a:r>
              <a:rPr lang="ru-RU" sz="3200" b="0" i="1" spc="100" dirty="0" smtClean="0">
                <a:solidFill>
                  <a:schemeClr val="accent5">
                    <a:lumMod val="10000"/>
                  </a:schemeClr>
                </a:solidFill>
              </a:rPr>
              <a:t> редакторов </a:t>
            </a:r>
            <a:r>
              <a:rPr lang="ru-RU" sz="3200" b="0" i="1" spc="100" dirty="0" smtClean="0">
                <a:solidFill>
                  <a:srgbClr val="FF0000"/>
                </a:solidFill>
              </a:rPr>
              <a:t>; </a:t>
            </a:r>
            <a:r>
              <a:rPr lang="ru-RU" sz="3200" b="0" i="1" spc="100" dirty="0" smtClean="0">
                <a:solidFill>
                  <a:schemeClr val="accent5">
                    <a:lumMod val="10000"/>
                  </a:schemeClr>
                </a:solidFill>
              </a:rPr>
              <a:t>коллектив</a:t>
            </a:r>
            <a:r>
              <a:rPr lang="ru-RU" sz="3200" b="0" i="1" spc="100" dirty="0" smtClean="0"/>
              <a:t>)</a:t>
            </a:r>
            <a:r>
              <a:rPr lang="ru-RU" sz="3200" b="0" spc="100" dirty="0" smtClean="0">
                <a:solidFill>
                  <a:srgbClr val="FF0000"/>
                </a:solidFill>
              </a:rPr>
              <a:t>.</a:t>
            </a:r>
            <a:r>
              <a:rPr lang="en-US" sz="3200" b="0" spc="100" dirty="0" smtClean="0">
                <a:solidFill>
                  <a:srgbClr val="FF0000"/>
                </a:solidFill>
              </a:rPr>
              <a:t> </a:t>
            </a:r>
            <a:r>
              <a:rPr lang="ru-RU" sz="3200" b="0" spc="100" dirty="0" smtClean="0">
                <a:solidFill>
                  <a:schemeClr val="accent5">
                    <a:lumMod val="10000"/>
                  </a:schemeClr>
                </a:solidFill>
              </a:rPr>
              <a:t>Сведения об издании </a:t>
            </a:r>
            <a:r>
              <a:rPr lang="ru-RU" sz="3200" b="0" i="1" spc="100" dirty="0" smtClean="0">
                <a:solidFill>
                  <a:schemeClr val="accent5">
                    <a:lumMod val="10000"/>
                  </a:schemeClr>
                </a:solidFill>
              </a:rPr>
              <a:t>(2-е изд.)</a:t>
            </a:r>
            <a:r>
              <a:rPr lang="ru-RU" sz="3200" b="0" i="1" spc="100" dirty="0" smtClean="0">
                <a:solidFill>
                  <a:srgbClr val="FF0000"/>
                </a:solidFill>
              </a:rPr>
              <a:t>. </a:t>
            </a:r>
            <a:r>
              <a:rPr lang="ru-RU" sz="3200" b="0" spc="100" dirty="0" smtClean="0">
                <a:solidFill>
                  <a:schemeClr val="accent5">
                    <a:lumMod val="10000"/>
                  </a:schemeClr>
                </a:solidFill>
              </a:rPr>
              <a:t>Выходные данные </a:t>
            </a:r>
            <a:r>
              <a:rPr lang="ru-RU" sz="3200" b="0" i="1" spc="100" dirty="0" smtClean="0">
                <a:solidFill>
                  <a:schemeClr val="accent5">
                    <a:lumMod val="10000"/>
                  </a:schemeClr>
                </a:solidFill>
              </a:rPr>
              <a:t>(Место </a:t>
            </a:r>
            <a:r>
              <a:rPr lang="ru-RU" sz="3200" b="0" i="1" spc="100" dirty="0" smtClean="0">
                <a:solidFill>
                  <a:srgbClr val="FF0000"/>
                </a:solidFill>
              </a:rPr>
              <a:t>:</a:t>
            </a:r>
            <a:r>
              <a:rPr lang="ru-RU" sz="3200" b="0" i="1" spc="100" dirty="0" smtClean="0">
                <a:solidFill>
                  <a:schemeClr val="accent5">
                    <a:lumMod val="10000"/>
                  </a:schemeClr>
                </a:solidFill>
              </a:rPr>
              <a:t> Издательство</a:t>
            </a:r>
            <a:r>
              <a:rPr lang="ru-RU" sz="3200" b="0" i="1" spc="100" dirty="0" smtClean="0">
                <a:solidFill>
                  <a:srgbClr val="FF0000"/>
                </a:solidFill>
              </a:rPr>
              <a:t>,</a:t>
            </a:r>
            <a:r>
              <a:rPr lang="ru-RU" sz="3200" b="0" i="1" spc="100" dirty="0" smtClean="0">
                <a:solidFill>
                  <a:schemeClr val="accent5">
                    <a:lumMod val="10000"/>
                  </a:schemeClr>
                </a:solidFill>
              </a:rPr>
              <a:t> год)</a:t>
            </a:r>
            <a:r>
              <a:rPr lang="ru-RU" sz="3200" b="0" spc="100" dirty="0" smtClean="0">
                <a:solidFill>
                  <a:srgbClr val="C00000"/>
                </a:solidFill>
              </a:rPr>
              <a:t>.</a:t>
            </a:r>
            <a:r>
              <a:rPr lang="ru-RU" sz="3200" b="0" spc="100" dirty="0" smtClean="0">
                <a:solidFill>
                  <a:schemeClr val="accent5">
                    <a:lumMod val="10000"/>
                  </a:schemeClr>
                </a:solidFill>
              </a:rPr>
              <a:t> Количественная характеристика </a:t>
            </a:r>
            <a:r>
              <a:rPr lang="ru-RU" sz="3200" b="0" i="1" spc="100" dirty="0" smtClean="0">
                <a:solidFill>
                  <a:schemeClr val="accent5">
                    <a:lumMod val="10000"/>
                  </a:schemeClr>
                </a:solidFill>
              </a:rPr>
              <a:t>(ХХХ с.)</a:t>
            </a:r>
            <a:r>
              <a:rPr lang="ru-RU" sz="3200" b="0" i="1" spc="100" dirty="0" smtClean="0">
                <a:solidFill>
                  <a:srgbClr val="FF0000"/>
                </a:solidFill>
              </a:rPr>
              <a:t>. (</a:t>
            </a:r>
            <a:r>
              <a:rPr lang="ru-RU" sz="3200" b="0" spc="100" dirty="0" smtClean="0"/>
              <a:t>Серия</a:t>
            </a:r>
            <a:r>
              <a:rPr lang="ru-RU" sz="3200" b="0" i="1" spc="100" dirty="0" smtClean="0">
                <a:solidFill>
                  <a:srgbClr val="FF0000"/>
                </a:solidFill>
              </a:rPr>
              <a:t>). </a:t>
            </a:r>
            <a:r>
              <a:rPr lang="ru-RU" sz="3200" b="0" spc="100" dirty="0" smtClean="0"/>
              <a:t>Примечания</a:t>
            </a:r>
            <a:r>
              <a:rPr lang="ru-RU" sz="3200" b="0" spc="100" dirty="0" smtClean="0">
                <a:solidFill>
                  <a:srgbClr val="FF0000"/>
                </a:solidFill>
              </a:rPr>
              <a:t>. </a:t>
            </a:r>
            <a:r>
              <a:rPr lang="ru-RU" sz="3200" b="0" spc="100" dirty="0" smtClean="0"/>
              <a:t>Область идентификатора ресурса и условий доступности</a:t>
            </a:r>
            <a:r>
              <a:rPr lang="ru-RU" sz="3200" b="0" i="1" spc="100" dirty="0" smtClean="0">
                <a:solidFill>
                  <a:srgbClr val="FF0000"/>
                </a:solidFill>
              </a:rPr>
              <a:t>.</a:t>
            </a:r>
          </a:p>
          <a:p>
            <a:endParaRPr lang="ru-RU" sz="3200" b="0" i="1" spc="100" dirty="0" smtClean="0">
              <a:solidFill>
                <a:srgbClr val="FF0000"/>
              </a:solidFill>
            </a:endParaRPr>
          </a:p>
          <a:p>
            <a:pPr lvl="0"/>
            <a:endParaRPr lang="ru-RU" b="0" dirty="0" smtClean="0"/>
          </a:p>
          <a:p>
            <a:endParaRPr lang="ru-RU" b="0" dirty="0" smtClean="0"/>
          </a:p>
          <a:p>
            <a:endParaRPr lang="ru-RU" sz="3600" b="0" dirty="0" smtClean="0">
              <a:solidFill>
                <a:schemeClr val="accent5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571" y="365126"/>
            <a:ext cx="10646229" cy="1224188"/>
          </a:xfrm>
        </p:spPr>
        <p:txBody>
          <a:bodyPr>
            <a:noAutofit/>
          </a:bodyPr>
          <a:lstStyle/>
          <a:p>
            <a:r>
              <a:rPr lang="ru-RU" dirty="0" smtClean="0"/>
              <a:t>Знак предписанной пунктуации </a:t>
            </a:r>
            <a:r>
              <a:rPr lang="ru-RU" b="0" dirty="0" smtClean="0"/>
              <a:t>—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1114" y="1556657"/>
            <a:ext cx="10602686" cy="4620306"/>
          </a:xfrm>
        </p:spPr>
        <p:txBody>
          <a:bodyPr>
            <a:normAutofit lnSpcReduction="10000"/>
          </a:bodyPr>
          <a:lstStyle/>
          <a:p>
            <a:r>
              <a:rPr lang="ru-RU" sz="3200" b="0" dirty="0" smtClean="0"/>
              <a:t>знак, не несущий грамматической нагрузки, разделяющий или заключающий области и элементы библиографической ссылки. Для более четкого разделения областей и элементов применяют пробелы в один печатный знак до и после предписанного знака. Исключение составляют знак «точка» и знак «запятая» – пробелы оставляют только после них.</a:t>
            </a:r>
          </a:p>
          <a:p>
            <a:r>
              <a:rPr lang="ru-RU" sz="3200" b="0" dirty="0" smtClean="0"/>
              <a:t>Сведения, сформулированные на основе анализа документа, а также заимствованные из источников вне документа, во всех областях библиографической ссылки приводят без квадратных скобок.</a:t>
            </a:r>
          </a:p>
          <a:p>
            <a:endParaRPr lang="ru-RU" sz="3200" b="0" dirty="0" smtClean="0"/>
          </a:p>
          <a:p>
            <a:pPr lvl="0"/>
            <a:endParaRPr lang="ru-RU" b="0" dirty="0" smtClean="0"/>
          </a:p>
          <a:p>
            <a:endParaRPr lang="ru-RU" b="0" dirty="0" smtClean="0"/>
          </a:p>
          <a:p>
            <a:endParaRPr lang="ru-RU" sz="3600" b="0" dirty="0" smtClean="0">
              <a:solidFill>
                <a:schemeClr val="accent5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571" y="365126"/>
            <a:ext cx="10646229" cy="1224188"/>
          </a:xfrm>
        </p:spPr>
        <p:txBody>
          <a:bodyPr>
            <a:noAutofit/>
          </a:bodyPr>
          <a:lstStyle/>
          <a:p>
            <a:r>
              <a:rPr lang="ru-RU" dirty="0" smtClean="0"/>
              <a:t>Описание составной части документа</a:t>
            </a:r>
            <a:br>
              <a:rPr lang="ru-RU" dirty="0" smtClean="0"/>
            </a:br>
            <a:r>
              <a:rPr lang="ru-RU" dirty="0" smtClean="0"/>
              <a:t>(аналитическое)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1114" y="1825625"/>
            <a:ext cx="10602686" cy="4351338"/>
          </a:xfrm>
        </p:spPr>
        <p:txBody>
          <a:bodyPr>
            <a:normAutofit/>
          </a:bodyPr>
          <a:lstStyle/>
          <a:p>
            <a:r>
              <a:rPr lang="ru-RU" sz="3200" b="0" dirty="0" smtClean="0">
                <a:solidFill>
                  <a:schemeClr val="accent5">
                    <a:lumMod val="10000"/>
                  </a:schemeClr>
                </a:solidFill>
              </a:rPr>
              <a:t>Сведения о составной части документа </a:t>
            </a:r>
            <a:r>
              <a:rPr lang="ru-RU" sz="3200" b="0" dirty="0" smtClean="0">
                <a:solidFill>
                  <a:srgbClr val="C00000"/>
                </a:solidFill>
              </a:rPr>
              <a:t>//</a:t>
            </a:r>
            <a:r>
              <a:rPr lang="ru-RU" sz="3200" b="0" dirty="0" smtClean="0">
                <a:solidFill>
                  <a:schemeClr val="accent5">
                    <a:lumMod val="10000"/>
                  </a:schemeClr>
                </a:solidFill>
              </a:rPr>
              <a:t> Сведения о документе, в котором помещена составная часть</a:t>
            </a:r>
            <a:r>
              <a:rPr lang="ru-RU" sz="3200" b="0" dirty="0" smtClean="0">
                <a:solidFill>
                  <a:srgbClr val="C00000"/>
                </a:solidFill>
              </a:rPr>
              <a:t>.</a:t>
            </a:r>
            <a:r>
              <a:rPr lang="ru-RU" sz="3200" i="1" dirty="0" smtClean="0"/>
              <a:t> </a:t>
            </a:r>
            <a:r>
              <a:rPr lang="ru-RU" sz="3200" b="0" dirty="0" smtClean="0">
                <a:solidFill>
                  <a:schemeClr val="accent5">
                    <a:lumMod val="10000"/>
                  </a:schemeClr>
                </a:solidFill>
              </a:rPr>
              <a:t>Сведения о местоположении составной части в </a:t>
            </a:r>
            <a:r>
              <a:rPr lang="ru-RU" sz="3200" b="0" dirty="0" smtClean="0"/>
              <a:t>документе</a:t>
            </a:r>
            <a:r>
              <a:rPr lang="ru-RU" sz="3200" b="0" dirty="0" smtClean="0">
                <a:solidFill>
                  <a:srgbClr val="C00000"/>
                </a:solidFill>
              </a:rPr>
              <a:t>.</a:t>
            </a:r>
          </a:p>
          <a:p>
            <a:endParaRPr lang="ru-RU" sz="3200" b="0" dirty="0" smtClean="0">
              <a:solidFill>
                <a:schemeClr val="accent5">
                  <a:lumMod val="10000"/>
                </a:schemeClr>
              </a:solidFill>
            </a:endParaRPr>
          </a:p>
          <a:p>
            <a:r>
              <a:rPr lang="ru-RU" sz="3200" b="0" u="sng" dirty="0" smtClean="0"/>
              <a:t>Например:</a:t>
            </a:r>
          </a:p>
          <a:p>
            <a:pPr>
              <a:spcBef>
                <a:spcPct val="0"/>
              </a:spcBef>
            </a:pPr>
            <a:r>
              <a:rPr lang="ru-RU" sz="3200" b="0" i="1" dirty="0" err="1" smtClean="0">
                <a:solidFill>
                  <a:schemeClr val="tx2"/>
                </a:solidFill>
                <a:ea typeface="+mj-ea"/>
              </a:rPr>
              <a:t>Адорно</a:t>
            </a:r>
            <a:r>
              <a:rPr lang="ru-RU" sz="3200" b="0" i="1" dirty="0" smtClean="0">
                <a:solidFill>
                  <a:schemeClr val="tx2"/>
                </a:solidFill>
                <a:ea typeface="+mj-ea"/>
              </a:rPr>
              <a:t>, Т. В. К логике социальных наук // Вопросы философии. 1992. № 10. С. 76–86.</a:t>
            </a:r>
          </a:p>
          <a:p>
            <a:endParaRPr lang="ru-RU" sz="3600" b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Сокращения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567543"/>
            <a:ext cx="10515600" cy="5116286"/>
          </a:xfrm>
        </p:spPr>
        <p:txBody>
          <a:bodyPr>
            <a:normAutofit fontScale="92500"/>
          </a:bodyPr>
          <a:lstStyle/>
          <a:p>
            <a:r>
              <a:rPr lang="ru-RU" b="0" dirty="0" smtClean="0"/>
              <a:t>Сокращения отдельных слов и словосочетаний в библиографических ссылках приводят по ГОСТ 7.11 и ГОСТ Р 7.0.12 с соблюдением требований однозначности их понимания и расшифровки.</a:t>
            </a:r>
          </a:p>
          <a:p>
            <a:r>
              <a:rPr lang="ru-RU" b="0" dirty="0" smtClean="0"/>
              <a:t>Не сокращаются слова и словосочетания в основном заглавии документа и во всех других заглавиях (серии, </a:t>
            </a:r>
            <a:r>
              <a:rPr lang="ru-RU" b="0" dirty="0" err="1" smtClean="0"/>
              <a:t>подсерии</a:t>
            </a:r>
            <a:r>
              <a:rPr lang="ru-RU" b="0" dirty="0" smtClean="0"/>
              <a:t>, составной части и идентифицирующего ее документа и т.п.), кроме случаев, когда сокращение приведено в объекте ссылки; также не сокращаются слова, обозначающие место издания (публикации, распространения) и наименование издателя (производителя).</a:t>
            </a:r>
          </a:p>
          <a:p>
            <a:r>
              <a:rPr lang="ru-RU" b="0" u="sng" dirty="0" smtClean="0"/>
              <a:t>Например:</a:t>
            </a:r>
          </a:p>
          <a:p>
            <a:r>
              <a:rPr lang="ru-RU" b="0" i="1" dirty="0" smtClean="0">
                <a:solidFill>
                  <a:srgbClr val="C00000"/>
                </a:solidFill>
              </a:rPr>
              <a:t>Взаимодействие информационно-библиотечной среды и общественных наук : сб. материалов </a:t>
            </a:r>
            <a:r>
              <a:rPr lang="ru-RU" b="0" i="1" dirty="0" err="1" smtClean="0">
                <a:solidFill>
                  <a:srgbClr val="C00000"/>
                </a:solidFill>
              </a:rPr>
              <a:t>науч</a:t>
            </a:r>
            <a:r>
              <a:rPr lang="ru-RU" b="0" i="1" dirty="0" smtClean="0">
                <a:solidFill>
                  <a:srgbClr val="C00000"/>
                </a:solidFill>
              </a:rPr>
              <a:t>. семинара / ИНИОН РАН ; </a:t>
            </a:r>
            <a:r>
              <a:rPr lang="ru-RU" b="0" i="1" dirty="0" err="1" smtClean="0">
                <a:solidFill>
                  <a:srgbClr val="C00000"/>
                </a:solidFill>
              </a:rPr>
              <a:t>науч</a:t>
            </a:r>
            <a:r>
              <a:rPr lang="ru-RU" b="0" i="1" dirty="0" smtClean="0">
                <a:solidFill>
                  <a:srgbClr val="C00000"/>
                </a:solidFill>
              </a:rPr>
              <a:t>. ред. </a:t>
            </a:r>
            <a:r>
              <a:rPr lang="en-US" b="0" i="1" dirty="0" smtClean="0">
                <a:solidFill>
                  <a:srgbClr val="C00000"/>
                </a:solidFill>
              </a:rPr>
              <a:t>А. А. </a:t>
            </a:r>
            <a:r>
              <a:rPr lang="en-US" b="0" i="1" dirty="0" err="1" smtClean="0">
                <a:solidFill>
                  <a:srgbClr val="C00000"/>
                </a:solidFill>
              </a:rPr>
              <a:t>Джиго</a:t>
            </a:r>
            <a:r>
              <a:rPr lang="en-US" b="0" i="1" dirty="0" smtClean="0">
                <a:solidFill>
                  <a:srgbClr val="C00000"/>
                </a:solidFill>
              </a:rPr>
              <a:t>, Л. Н. </a:t>
            </a:r>
            <a:r>
              <a:rPr lang="en-US" b="0" i="1" dirty="0" err="1" smtClean="0">
                <a:solidFill>
                  <a:srgbClr val="C00000"/>
                </a:solidFill>
              </a:rPr>
              <a:t>Тихонова</a:t>
            </a:r>
            <a:r>
              <a:rPr lang="en-US" b="0" i="1" dirty="0" smtClean="0">
                <a:solidFill>
                  <a:srgbClr val="C00000"/>
                </a:solidFill>
              </a:rPr>
              <a:t>. </a:t>
            </a:r>
            <a:r>
              <a:rPr lang="ru-RU" b="0" i="1" dirty="0" smtClean="0">
                <a:solidFill>
                  <a:srgbClr val="C00000"/>
                </a:solidFill>
              </a:rPr>
              <a:t>Москва : ИНИОН РАН, 2020. Вып. 3. 216 с. Электрон. копия </a:t>
            </a:r>
            <a:r>
              <a:rPr lang="ru-RU" b="0" i="1" dirty="0" err="1" smtClean="0">
                <a:solidFill>
                  <a:srgbClr val="C00000"/>
                </a:solidFill>
              </a:rPr>
              <a:t>печ</a:t>
            </a:r>
            <a:r>
              <a:rPr lang="ru-RU" b="0" i="1" dirty="0" smtClean="0">
                <a:solidFill>
                  <a:srgbClr val="C00000"/>
                </a:solidFill>
              </a:rPr>
              <a:t>. изд. </a:t>
            </a:r>
            <a:r>
              <a:rPr lang="en-US" b="0" i="1" dirty="0" smtClean="0">
                <a:solidFill>
                  <a:srgbClr val="C00000"/>
                </a:solidFill>
              </a:rPr>
              <a:t>URL</a:t>
            </a:r>
            <a:r>
              <a:rPr lang="ru-RU" b="0" i="1" dirty="0" smtClean="0">
                <a:solidFill>
                  <a:srgbClr val="C00000"/>
                </a:solidFill>
              </a:rPr>
              <a:t>: </a:t>
            </a:r>
            <a:r>
              <a:rPr lang="en-US" b="0" i="1" dirty="0" smtClean="0">
                <a:solidFill>
                  <a:srgbClr val="C00000"/>
                </a:solidFill>
              </a:rPr>
              <a:t>http</a:t>
            </a:r>
            <a:r>
              <a:rPr lang="ru-RU" b="0" i="1" dirty="0" smtClean="0">
                <a:solidFill>
                  <a:srgbClr val="C00000"/>
                </a:solidFill>
              </a:rPr>
              <a:t>://</a:t>
            </a:r>
            <a:r>
              <a:rPr lang="en-US" b="0" i="1" dirty="0" err="1" smtClean="0">
                <a:solidFill>
                  <a:srgbClr val="C00000"/>
                </a:solidFill>
              </a:rPr>
              <a:t>inion</a:t>
            </a:r>
            <a:r>
              <a:rPr lang="ru-RU" b="0" i="1" dirty="0" smtClean="0">
                <a:solidFill>
                  <a:srgbClr val="C00000"/>
                </a:solidFill>
              </a:rPr>
              <a:t>.</a:t>
            </a:r>
            <a:r>
              <a:rPr lang="en-US" b="0" i="1" dirty="0" err="1" smtClean="0">
                <a:solidFill>
                  <a:srgbClr val="C00000"/>
                </a:solidFill>
              </a:rPr>
              <a:t>ru</a:t>
            </a:r>
            <a:r>
              <a:rPr lang="ru-RU" b="0" i="1" dirty="0" smtClean="0">
                <a:solidFill>
                  <a:srgbClr val="C00000"/>
                </a:solidFill>
              </a:rPr>
              <a:t>/</a:t>
            </a:r>
            <a:r>
              <a:rPr lang="en-US" b="0" i="1" dirty="0" err="1" smtClean="0">
                <a:solidFill>
                  <a:srgbClr val="C00000"/>
                </a:solidFill>
              </a:rPr>
              <a:t>ru</a:t>
            </a:r>
            <a:r>
              <a:rPr lang="ru-RU" b="0" i="1" dirty="0" smtClean="0">
                <a:solidFill>
                  <a:srgbClr val="C00000"/>
                </a:solidFill>
              </a:rPr>
              <a:t>/</a:t>
            </a:r>
            <a:r>
              <a:rPr lang="en-US" b="0" i="1" dirty="0" smtClean="0">
                <a:solidFill>
                  <a:srgbClr val="C00000"/>
                </a:solidFill>
              </a:rPr>
              <a:t>publishing</a:t>
            </a:r>
            <a:r>
              <a:rPr lang="ru-RU" b="0" i="1" dirty="0" smtClean="0">
                <a:solidFill>
                  <a:srgbClr val="C00000"/>
                </a:solidFill>
              </a:rPr>
              <a:t>/</a:t>
            </a:r>
            <a:r>
              <a:rPr lang="en-US" b="0" i="1" dirty="0" smtClean="0">
                <a:solidFill>
                  <a:srgbClr val="C00000"/>
                </a:solidFill>
              </a:rPr>
              <a:t>publications</a:t>
            </a:r>
            <a:r>
              <a:rPr lang="ru-RU" b="0" i="1" dirty="0" smtClean="0">
                <a:solidFill>
                  <a:srgbClr val="C00000"/>
                </a:solidFill>
              </a:rPr>
              <a:t>/</a:t>
            </a:r>
            <a:r>
              <a:rPr lang="en-US" b="0" i="1" dirty="0" err="1" smtClean="0">
                <a:solidFill>
                  <a:srgbClr val="C00000"/>
                </a:solidFill>
              </a:rPr>
              <a:t>vzaimovliianie</a:t>
            </a:r>
            <a:r>
              <a:rPr lang="ru-RU" b="0" i="1" dirty="0" smtClean="0">
                <a:solidFill>
                  <a:srgbClr val="C00000"/>
                </a:solidFill>
              </a:rPr>
              <a:t>-</a:t>
            </a:r>
            <a:r>
              <a:rPr lang="en-US" b="0" i="1" dirty="0" err="1" smtClean="0">
                <a:solidFill>
                  <a:srgbClr val="C00000"/>
                </a:solidFill>
              </a:rPr>
              <a:t>informatcionno</a:t>
            </a:r>
            <a:r>
              <a:rPr lang="ru-RU" b="0" i="1" dirty="0" smtClean="0">
                <a:solidFill>
                  <a:srgbClr val="C00000"/>
                </a:solidFill>
              </a:rPr>
              <a:t>-</a:t>
            </a:r>
            <a:r>
              <a:rPr lang="en-US" b="0" i="1" dirty="0" err="1" smtClean="0">
                <a:solidFill>
                  <a:srgbClr val="C00000"/>
                </a:solidFill>
              </a:rPr>
              <a:t>bibliotechnoi</a:t>
            </a:r>
            <a:r>
              <a:rPr lang="ru-RU" b="0" i="1" dirty="0" smtClean="0">
                <a:solidFill>
                  <a:srgbClr val="C00000"/>
                </a:solidFill>
              </a:rPr>
              <a:t>-</a:t>
            </a:r>
            <a:r>
              <a:rPr lang="en-US" b="0" i="1" dirty="0" err="1" smtClean="0">
                <a:solidFill>
                  <a:srgbClr val="C00000"/>
                </a:solidFill>
              </a:rPr>
              <a:t>sredy</a:t>
            </a:r>
            <a:r>
              <a:rPr lang="ru-RU" b="0" i="1" dirty="0" smtClean="0">
                <a:solidFill>
                  <a:srgbClr val="C00000"/>
                </a:solidFill>
              </a:rPr>
              <a:t>-</a:t>
            </a:r>
            <a:r>
              <a:rPr lang="en-US" b="0" i="1" dirty="0" err="1" smtClean="0">
                <a:solidFill>
                  <a:srgbClr val="C00000"/>
                </a:solidFill>
              </a:rPr>
              <a:t>i</a:t>
            </a:r>
            <a:r>
              <a:rPr lang="ru-RU" b="0" i="1" dirty="0" smtClean="0">
                <a:solidFill>
                  <a:srgbClr val="C00000"/>
                </a:solidFill>
              </a:rPr>
              <a:t>-</a:t>
            </a:r>
            <a:r>
              <a:rPr lang="en-US" b="0" i="1" dirty="0" err="1" smtClean="0">
                <a:solidFill>
                  <a:srgbClr val="C00000"/>
                </a:solidFill>
              </a:rPr>
              <a:t>obshchestvennykh</a:t>
            </a:r>
            <a:r>
              <a:rPr lang="ru-RU" b="0" i="1" dirty="0" smtClean="0">
                <a:solidFill>
                  <a:srgbClr val="C00000"/>
                </a:solidFill>
              </a:rPr>
              <a:t>-</a:t>
            </a:r>
            <a:r>
              <a:rPr lang="en-US" b="0" i="1" dirty="0" err="1" smtClean="0">
                <a:solidFill>
                  <a:srgbClr val="C00000"/>
                </a:solidFill>
              </a:rPr>
              <a:t>nauk</a:t>
            </a:r>
            <a:r>
              <a:rPr lang="ru-RU" b="0" i="1" dirty="0" smtClean="0">
                <a:solidFill>
                  <a:srgbClr val="C00000"/>
                </a:solidFill>
              </a:rPr>
              <a:t>/3 (дата обращения: 25.07.2021).</a:t>
            </a:r>
            <a:endParaRPr lang="ru-RU" b="0" i="1" u="sng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571" y="365126"/>
            <a:ext cx="10646229" cy="1224188"/>
          </a:xfrm>
        </p:spPr>
        <p:txBody>
          <a:bodyPr>
            <a:noAutofit/>
          </a:bodyPr>
          <a:lstStyle/>
          <a:p>
            <a:r>
              <a:rPr lang="ru-RU" dirty="0" smtClean="0"/>
              <a:t>Заголовок или заглавие?</a:t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1114" y="1491343"/>
            <a:ext cx="10602686" cy="4685620"/>
          </a:xfrm>
        </p:spPr>
        <p:txBody>
          <a:bodyPr>
            <a:normAutofit/>
          </a:bodyPr>
          <a:lstStyle/>
          <a:p>
            <a:r>
              <a:rPr lang="ru-RU" sz="3200" b="0" u="sng" spc="100" dirty="0" smtClean="0">
                <a:solidFill>
                  <a:schemeClr val="accent5">
                    <a:lumMod val="10000"/>
                  </a:schemeClr>
                </a:solidFill>
              </a:rPr>
              <a:t>Заголовок</a:t>
            </a:r>
            <a:r>
              <a:rPr lang="ru-RU" sz="3200" b="0" spc="100" dirty="0" smtClean="0">
                <a:solidFill>
                  <a:schemeClr val="accent5">
                    <a:lumMod val="10000"/>
                  </a:schemeClr>
                </a:solidFill>
              </a:rPr>
              <a:t> обязательно применяется в ссылках, содержащих информацию о документах, созданных одним, двумя и тремя авторами. Фамилии авторов, указанных в заголовке, не повторяют в сведениях об ответственности.</a:t>
            </a:r>
            <a:endParaRPr lang="en-US" sz="3200" b="0" spc="100" dirty="0" smtClean="0">
              <a:solidFill>
                <a:schemeClr val="accent5">
                  <a:lumMod val="10000"/>
                </a:schemeClr>
              </a:solidFill>
            </a:endParaRPr>
          </a:p>
          <a:p>
            <a:r>
              <a:rPr lang="ru-RU" sz="3200" b="0" u="sng" dirty="0" smtClean="0"/>
              <a:t>Например, три автора:</a:t>
            </a:r>
          </a:p>
          <a:p>
            <a:pPr>
              <a:spcBef>
                <a:spcPct val="0"/>
              </a:spcBef>
            </a:pPr>
            <a:r>
              <a:rPr lang="ru-RU" sz="3200" b="0" dirty="0" smtClean="0">
                <a:solidFill>
                  <a:srgbClr val="C00000"/>
                </a:solidFill>
              </a:rPr>
              <a:t>Куницын, В. Е., Терещенко, Е. Д., Андреева, Е. С. </a:t>
            </a:r>
            <a:r>
              <a:rPr lang="ru-RU" sz="3200" b="0" dirty="0" err="1" smtClean="0">
                <a:solidFill>
                  <a:srgbClr val="C00000"/>
                </a:solidFill>
              </a:rPr>
              <a:t>Радиотомография</a:t>
            </a:r>
            <a:r>
              <a:rPr lang="ru-RU" sz="3200" b="0" dirty="0" smtClean="0">
                <a:solidFill>
                  <a:srgbClr val="C00000"/>
                </a:solidFill>
              </a:rPr>
              <a:t> ионосферы. Москва : </a:t>
            </a:r>
            <a:r>
              <a:rPr lang="ru-RU" sz="3200" b="0" dirty="0" err="1" smtClean="0">
                <a:solidFill>
                  <a:srgbClr val="C00000"/>
                </a:solidFill>
              </a:rPr>
              <a:t>Физматлит</a:t>
            </a:r>
            <a:r>
              <a:rPr lang="ru-RU" sz="3200" b="0" dirty="0" smtClean="0">
                <a:solidFill>
                  <a:srgbClr val="C00000"/>
                </a:solidFill>
              </a:rPr>
              <a:t>, 2007. 282 с.</a:t>
            </a:r>
            <a:endParaRPr lang="ru-RU" sz="3200" b="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2">
      <a:dk1>
        <a:srgbClr val="000000"/>
      </a:dk1>
      <a:lt1>
        <a:sysClr val="window" lastClr="FFFFFF"/>
      </a:lt1>
      <a:dk2>
        <a:srgbClr val="B8181A"/>
      </a:dk2>
      <a:lt2>
        <a:srgbClr val="E7E6E6"/>
      </a:lt2>
      <a:accent1>
        <a:srgbClr val="B8181A"/>
      </a:accent1>
      <a:accent2>
        <a:srgbClr val="E74613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1666</TotalTime>
  <Words>2749</Words>
  <Application>Microsoft Office PowerPoint</Application>
  <PresentationFormat>Произвольный</PresentationFormat>
  <Paragraphs>183</Paragraphs>
  <Slides>31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1_Тема Office</vt:lpstr>
      <vt:lpstr>Оформление результатов информационно-библиографического поиска</vt:lpstr>
      <vt:lpstr>Система стандартов по информатизации, библиотечному и издательскому делу</vt:lpstr>
      <vt:lpstr>Оформление библиографической части  рукописи</vt:lpstr>
      <vt:lpstr>Библиографическая ссылка —</vt:lpstr>
      <vt:lpstr>Схема библиографической ссылки </vt:lpstr>
      <vt:lpstr>Знак предписанной пунктуации —  </vt:lpstr>
      <vt:lpstr>Описание составной части документа (аналитическое)</vt:lpstr>
      <vt:lpstr>Сокращения</vt:lpstr>
      <vt:lpstr>Заголовок или заглавие? </vt:lpstr>
      <vt:lpstr>Библиографическая ссылка под заглавием </vt:lpstr>
      <vt:lpstr>Последовательность примечаний в ссылках на электронные документы</vt:lpstr>
      <vt:lpstr>Факультативными являются</vt:lpstr>
      <vt:lpstr>Англоязычные источники</vt:lpstr>
      <vt:lpstr>Библиографические ссылки</vt:lpstr>
      <vt:lpstr>Внутритекстовая ссылка</vt:lpstr>
      <vt:lpstr>Внутритекстовая ссылка</vt:lpstr>
      <vt:lpstr>Повторную внутритекстовую ссылку</vt:lpstr>
      <vt:lpstr>Подстрочная ссылка</vt:lpstr>
      <vt:lpstr>Повторную подстрочную ссылку</vt:lpstr>
      <vt:lpstr>Совокупность затекстовых ссылок</vt:lpstr>
      <vt:lpstr>Затекстовая ссылка</vt:lpstr>
      <vt:lpstr>Затекстовая ссылка</vt:lpstr>
      <vt:lpstr>Повторную затекстовую ссылку</vt:lpstr>
      <vt:lpstr>Комплексные ссылки</vt:lpstr>
      <vt:lpstr>Комплексные ссылки</vt:lpstr>
      <vt:lpstr>Комплексные ссылки</vt:lpstr>
      <vt:lpstr>Комплексные ссылки</vt:lpstr>
      <vt:lpstr>Оформление списка документов</vt:lpstr>
      <vt:lpstr>Оформление списка документов</vt:lpstr>
      <vt:lpstr>Оформление списка документов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Баталова Елена</cp:lastModifiedBy>
  <cp:revision>199</cp:revision>
  <dcterms:created xsi:type="dcterms:W3CDTF">2022-05-25T09:05:19Z</dcterms:created>
  <dcterms:modified xsi:type="dcterms:W3CDTF">2023-02-01T05:45:33Z</dcterms:modified>
</cp:coreProperties>
</file>